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1" r:id="rId2"/>
    <p:sldMasterId id="2147483714" r:id="rId3"/>
  </p:sldMasterIdLst>
  <p:notesMasterIdLst>
    <p:notesMasterId r:id="rId16"/>
  </p:notesMasterIdLst>
  <p:handoutMasterIdLst>
    <p:handoutMasterId r:id="rId17"/>
  </p:handoutMasterIdLst>
  <p:sldIdLst>
    <p:sldId id="264" r:id="rId4"/>
    <p:sldId id="359" r:id="rId5"/>
    <p:sldId id="361" r:id="rId6"/>
    <p:sldId id="362" r:id="rId7"/>
    <p:sldId id="363" r:id="rId8"/>
    <p:sldId id="364" r:id="rId9"/>
    <p:sldId id="357" r:id="rId10"/>
    <p:sldId id="345" r:id="rId11"/>
    <p:sldId id="328" r:id="rId12"/>
    <p:sldId id="356" r:id="rId13"/>
    <p:sldId id="354" r:id="rId14"/>
    <p:sldId id="346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896"/>
    <a:srgbClr val="0A3CB4"/>
    <a:srgbClr val="E62632"/>
    <a:srgbClr val="00AAFF"/>
    <a:srgbClr val="E5F6FF"/>
    <a:srgbClr val="99DDFF"/>
    <a:srgbClr val="9DB1E1"/>
    <a:srgbClr val="4CD964"/>
    <a:srgbClr val="CED8F0"/>
    <a:srgbClr val="537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4649"/>
  </p:normalViewPr>
  <p:slideViewPr>
    <p:cSldViewPr snapToGrid="0" snapToObjects="1">
      <p:cViewPr varScale="1">
        <p:scale>
          <a:sx n="110" d="100"/>
          <a:sy n="110" d="100"/>
        </p:scale>
        <p:origin x="4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1C72D-1BE1-408F-A217-133858892D5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180E5-2FD0-4EE7-85D8-D9C180853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B78E9BB2-5728-2D4C-B25E-8073B9C781C2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2F490713-9E6F-F447-ADAD-DE3BA535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2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0713-9E6F-F447-ADAD-DE3BA53508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0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0713-9E6F-F447-ADAD-DE3BA53508E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8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81863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3323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5C46-983C-9C4D-B3BD-042FB096B3EA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4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10F1-2203-6D42-A01E-00E1BA7C114C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E8AD-01F8-704D-B196-7557102205CB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CF9D-8CF1-8747-B856-E804B29B18AE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3" y="148479"/>
            <a:ext cx="10753195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98C97F2-4D0B-4D45-9BA6-8A1CE0DA7C41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17.03.2022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27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0" y="148479"/>
            <a:ext cx="1075200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F387A22-F4B1-400A-8208-17F509DA864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17.03.2022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268760"/>
            <a:ext cx="5568619" cy="51125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4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8491B56-2437-4FB7-9875-1343EEA4C9B3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17.03.2022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88021" y="3875463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6288021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37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918F95A-BCC6-4569-9A02-B58B8D64F09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17.03.2022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72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35372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72" y="3875463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72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78435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278435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F09539D-7426-4F65-A98C-E21DF447D03E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17.03.2022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3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3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69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68760"/>
            <a:ext cx="11520640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B4C532D-4A90-4DFC-9782-FC219099EA88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17.03.2022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11511040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3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3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93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2" y="126876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9852504-B233-4C4E-A875-EF59CC626DE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17.03.2022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2" y="1628800"/>
            <a:ext cx="374441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2" y="392588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2" y="4285920"/>
            <a:ext cx="374441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8112226" y="126876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8112226" y="1628800"/>
            <a:ext cx="374441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8112226" y="392588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8112226" y="4285920"/>
            <a:ext cx="374441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4175789" y="126876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4175789" y="1628800"/>
            <a:ext cx="384042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4175789" y="392588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4175789" y="4285920"/>
            <a:ext cx="384042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26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1587"/>
            <a:ext cx="12192000" cy="6856413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553998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140119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8295-D3B3-8944-A3C6-B9F51885A9EB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3" y="148479"/>
            <a:ext cx="10753195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98C97F2-4D0B-4D45-9BA6-8A1CE0DA7C41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17.03.2022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9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0" y="148479"/>
            <a:ext cx="1075200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F387A22-F4B1-400A-8208-17F509DA864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17.03.2022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268760"/>
            <a:ext cx="5568619" cy="51125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71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8491B56-2437-4FB7-9875-1343EEA4C9B3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17.03.2022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88021" y="3875463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6288021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52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918F95A-BCC6-4569-9A02-B58B8D64F09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17.03.2022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72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35372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72" y="3875463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72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78435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278435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7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F09539D-7426-4F65-A98C-E21DF447D03E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17.03.2022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3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3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3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0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68760"/>
            <a:ext cx="11520640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B4C532D-4A90-4DFC-9782-FC219099EA88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17.03.2022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11511040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3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3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312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2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4694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7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4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2" y="126876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51"/>
            <a:ext cx="2158965" cy="216023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9852504-B233-4C4E-A875-EF59CC626DEC}" type="datetime1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17.03.2022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60" y="6525351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2" y="70423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2" y="1628800"/>
            <a:ext cx="374441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2" y="392588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2" y="4285920"/>
            <a:ext cx="374441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8112226" y="126876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8112226" y="1628800"/>
            <a:ext cx="374441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8112226" y="3925880"/>
            <a:ext cx="374441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8112226" y="4285920"/>
            <a:ext cx="374441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4175789" y="126876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4175789" y="1628800"/>
            <a:ext cx="384042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4175789" y="392588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4175789" y="4285920"/>
            <a:ext cx="384042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772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81863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3323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5C46-983C-9C4D-B3BD-042FB096B3EA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17.03.2022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5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1587"/>
            <a:ext cx="12192000" cy="6856413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553998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140119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8295-D3B3-8944-A3C6-B9F51885A9EB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17.03.2022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0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17.03.2022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6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17.03.2022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4" hasCustomPrompt="1"/>
          </p:nvPr>
        </p:nvSpPr>
        <p:spPr>
          <a:xfrm>
            <a:off x="7613650" y="2282824"/>
            <a:ext cx="3053777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9479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713412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1747-A542-B242-89AD-E0D4CCF7ADE9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17.03.2022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8964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37CB-6D3C-124D-97C0-3F5F1D2EB3C1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17.03.2022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647223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1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B62F-74FA-4947-8014-2DD1526ED83B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17.03.2022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7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3CB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6FC-04D1-9E4C-9B04-9519409DFD42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17.03.2022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1170577"/>
          </a:xfrm>
          <a:prstGeom prst="rect">
            <a:avLst/>
          </a:prstGeom>
        </p:spPr>
        <p:txBody>
          <a:bodyPr/>
          <a:lstStyle>
            <a:lvl1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1pPr>
            <a:lvl2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A53-B6CD-5345-ADDD-7CC4EE091364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17.03.2022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2238" y="2282824"/>
            <a:ext cx="4954587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4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10F1-2203-6D42-A01E-00E1BA7C114C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17.03.2022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3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E8AD-01F8-704D-B196-7557102205CB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17.03.2022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2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CF9D-8CF1-8747-B856-E804B29B18AE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17.03.2022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6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0" y="243206"/>
            <a:ext cx="11330516" cy="132556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9A89-4BE4-4B39-9581-8067D109D1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F927-60B0-4960-BB47-86D50966A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5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4" hasCustomPrompt="1"/>
          </p:nvPr>
        </p:nvSpPr>
        <p:spPr>
          <a:xfrm>
            <a:off x="7613650" y="2282824"/>
            <a:ext cx="3053777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 smtClean="0"/>
              <a:t>Четвертый уровень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r="24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Изображение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92" y="232006"/>
            <a:ext cx="3209640" cy="137437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73401" y="5831664"/>
            <a:ext cx="2743200" cy="365125"/>
          </a:xfrm>
        </p:spPr>
        <p:txBody>
          <a:bodyPr/>
          <a:lstStyle>
            <a:lvl1pPr>
              <a:defRPr sz="900">
                <a:solidFill>
                  <a:srgbClr val="043B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6BB500-1400-4E4E-A9CA-0235A542A01E}" type="datetime6">
              <a:rPr lang="ru-RU" smtClean="0"/>
              <a:pPr/>
              <a:t>март 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881167"/>
      </p:ext>
    </p:extLst>
  </p:cSld>
  <p:clrMapOvr>
    <a:masterClrMapping/>
  </p:clrMapOvr>
  <p:hf sldNum="0"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 noChangeAspect="1"/>
          </p:cNvSpPr>
          <p:nvPr userDrawn="1"/>
        </p:nvSpPr>
        <p:spPr>
          <a:xfrm>
            <a:off x="565151" y="3522629"/>
            <a:ext cx="11368616" cy="1110171"/>
          </a:xfrm>
          <a:prstGeom prst="rect">
            <a:avLst/>
          </a:prstGeom>
          <a:solidFill>
            <a:srgbClr val="D1EBFF"/>
          </a:solidFill>
        </p:spPr>
        <p:txBody>
          <a:bodyPr vert="horz" wrap="square" lIns="72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4444" y="1632586"/>
            <a:ext cx="11367912" cy="1661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Текст контента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940" y="6486984"/>
            <a:ext cx="2743200" cy="365125"/>
          </a:xfr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499A89-4BE4-4B39-9581-8067D109D1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Департамент малого бизнеса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1176" y="6486984"/>
            <a:ext cx="2743200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A0F927-60B0-4960-BB47-86D50966A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64445" y="1169665"/>
            <a:ext cx="1875367" cy="50800"/>
          </a:xfrm>
          <a:prstGeom prst="rect">
            <a:avLst/>
          </a:prstGeom>
          <a:solidFill>
            <a:srgbClr val="53A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64444" y="262470"/>
            <a:ext cx="11367912" cy="77559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43B7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b="1" dirty="0" smtClean="0"/>
              <a:t>Образец заголовка</a:t>
            </a:r>
          </a:p>
          <a:p>
            <a:r>
              <a:rPr lang="ru-RU" b="1" dirty="0" smtClean="0"/>
              <a:t>2 строки</a:t>
            </a:r>
            <a:endParaRPr lang="en-US" dirty="0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4018646" y="2294656"/>
            <a:ext cx="2465412" cy="166199"/>
            <a:chOff x="760790" y="3679099"/>
            <a:chExt cx="1849059" cy="166199"/>
          </a:xfrm>
        </p:grpSpPr>
        <p:sp>
          <p:nvSpPr>
            <p:cNvPr id="10" name="Title 1"/>
            <p:cNvSpPr txBox="1">
              <a:spLocks/>
            </p:cNvSpPr>
            <p:nvPr userDrawn="1"/>
          </p:nvSpPr>
          <p:spPr>
            <a:xfrm>
              <a:off x="760790" y="3679099"/>
              <a:ext cx="1849059" cy="1661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20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ru-RU" dirty="0" smtClean="0">
                  <a:solidFill>
                    <a:srgbClr val="043B74"/>
                  </a:solidFill>
                </a:rPr>
                <a:t>Текст контента</a:t>
              </a:r>
              <a:endParaRPr lang="en-US" dirty="0">
                <a:solidFill>
                  <a:srgbClr val="043B74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760790" y="3833641"/>
              <a:ext cx="1849059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 userDrawn="1"/>
        </p:nvGrpSpPr>
        <p:grpSpPr>
          <a:xfrm>
            <a:off x="6742795" y="2294656"/>
            <a:ext cx="2465412" cy="166199"/>
            <a:chOff x="760790" y="3679099"/>
            <a:chExt cx="1849059" cy="166199"/>
          </a:xfrm>
        </p:grpSpPr>
        <p:sp>
          <p:nvSpPr>
            <p:cNvPr id="17" name="Title 1"/>
            <p:cNvSpPr txBox="1">
              <a:spLocks/>
            </p:cNvSpPr>
            <p:nvPr userDrawn="1"/>
          </p:nvSpPr>
          <p:spPr>
            <a:xfrm>
              <a:off x="760790" y="3679099"/>
              <a:ext cx="1849059" cy="1661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20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ru-RU" dirty="0" smtClean="0">
                  <a:solidFill>
                    <a:srgbClr val="043B74"/>
                  </a:solidFill>
                </a:rPr>
                <a:t>Текст контента</a:t>
              </a:r>
              <a:endParaRPr lang="en-US" dirty="0">
                <a:solidFill>
                  <a:srgbClr val="043B74"/>
                </a:solidFill>
              </a:endParaRPr>
            </a:p>
          </p:txBody>
        </p:sp>
        <p:cxnSp>
          <p:nvCxnSpPr>
            <p:cNvPr id="18" name="Прямая соединительная линия 17"/>
            <p:cNvCxnSpPr/>
            <p:nvPr userDrawn="1"/>
          </p:nvCxnSpPr>
          <p:spPr>
            <a:xfrm>
              <a:off x="760790" y="3833641"/>
              <a:ext cx="1849059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 userDrawn="1"/>
        </p:nvGrpSpPr>
        <p:grpSpPr>
          <a:xfrm>
            <a:off x="9466945" y="2294656"/>
            <a:ext cx="2465412" cy="166199"/>
            <a:chOff x="760790" y="3679099"/>
            <a:chExt cx="1849059" cy="166199"/>
          </a:xfrm>
        </p:grpSpPr>
        <p:sp>
          <p:nvSpPr>
            <p:cNvPr id="20" name="Title 1"/>
            <p:cNvSpPr txBox="1">
              <a:spLocks/>
            </p:cNvSpPr>
            <p:nvPr userDrawn="1"/>
          </p:nvSpPr>
          <p:spPr>
            <a:xfrm>
              <a:off x="760790" y="3679099"/>
              <a:ext cx="1849059" cy="1661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20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ru-RU" dirty="0" smtClean="0">
                  <a:solidFill>
                    <a:srgbClr val="043B74"/>
                  </a:solidFill>
                </a:rPr>
                <a:t>Текст контента</a:t>
              </a:r>
              <a:endParaRPr lang="en-US" dirty="0">
                <a:solidFill>
                  <a:srgbClr val="043B74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 userDrawn="1"/>
          </p:nvCxnSpPr>
          <p:spPr>
            <a:xfrm>
              <a:off x="760790" y="3833641"/>
              <a:ext cx="1849059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 noChangeAspect="1"/>
          </p:cNvSpPr>
          <p:nvPr userDrawn="1"/>
        </p:nvSpPr>
        <p:spPr>
          <a:xfrm>
            <a:off x="564444" y="2460854"/>
            <a:ext cx="2400000" cy="1012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72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b="1" dirty="0" smtClean="0">
                <a:solidFill>
                  <a:prstClr val="black"/>
                </a:solidFill>
              </a:rPr>
              <a:t>Текст контента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" name="Title 1"/>
          <p:cNvSpPr txBox="1">
            <a:spLocks noChangeAspect="1"/>
          </p:cNvSpPr>
          <p:nvPr userDrawn="1"/>
        </p:nvSpPr>
        <p:spPr>
          <a:xfrm>
            <a:off x="564444" y="3571318"/>
            <a:ext cx="2400000" cy="1012500"/>
          </a:xfrm>
          <a:prstGeom prst="rect">
            <a:avLst/>
          </a:prstGeom>
          <a:solidFill>
            <a:srgbClr val="53A4F5"/>
          </a:solidFill>
        </p:spPr>
        <p:txBody>
          <a:bodyPr vert="horz" wrap="square" lIns="72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b="1" dirty="0" smtClean="0">
                <a:solidFill>
                  <a:prstClr val="white"/>
                </a:solidFill>
              </a:rPr>
              <a:t>Текст контента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7" name="Title 1"/>
          <p:cNvSpPr txBox="1">
            <a:spLocks noChangeAspect="1"/>
          </p:cNvSpPr>
          <p:nvPr userDrawn="1"/>
        </p:nvSpPr>
        <p:spPr>
          <a:xfrm>
            <a:off x="564444" y="4681780"/>
            <a:ext cx="2400000" cy="1012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72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b="1" dirty="0" smtClean="0">
                <a:solidFill>
                  <a:prstClr val="black"/>
                </a:solidFill>
              </a:rPr>
              <a:t>Текст контента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 userDrawn="1"/>
        </p:nvCxnSpPr>
        <p:spPr>
          <a:xfrm>
            <a:off x="565151" y="3522336"/>
            <a:ext cx="11368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 userDrawn="1"/>
        </p:nvCxnSpPr>
        <p:spPr>
          <a:xfrm>
            <a:off x="565151" y="4632800"/>
            <a:ext cx="11368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335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97" userDrawn="1">
          <p15:clr>
            <a:srgbClr val="FBAE40"/>
          </p15:clr>
        </p15:guide>
        <p15:guide id="2" pos="563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pos="1397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bg>
      <p:bgPr>
        <a:solidFill>
          <a:srgbClr val="53A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 noChangeAspect="1"/>
          </p:cNvSpPr>
          <p:nvPr userDrawn="1"/>
        </p:nvSpPr>
        <p:spPr>
          <a:xfrm>
            <a:off x="2956984" y="1952625"/>
            <a:ext cx="2567517" cy="357340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600" dirty="0" smtClean="0">
                <a:solidFill>
                  <a:prstClr val="white"/>
                </a:solidFill>
              </a:rPr>
              <a:t>Название раздела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Title 1"/>
          <p:cNvSpPr txBox="1">
            <a:spLocks noChangeAspect="1"/>
          </p:cNvSpPr>
          <p:nvPr userDrawn="1"/>
        </p:nvSpPr>
        <p:spPr>
          <a:xfrm>
            <a:off x="2956984" y="2409825"/>
            <a:ext cx="2567517" cy="3573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72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600" dirty="0" smtClean="0">
                <a:solidFill>
                  <a:prstClr val="white"/>
                </a:solidFill>
              </a:rPr>
              <a:t>Название раздела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4" name="Title 1"/>
          <p:cNvSpPr txBox="1">
            <a:spLocks noChangeAspect="1"/>
          </p:cNvSpPr>
          <p:nvPr userDrawn="1"/>
        </p:nvSpPr>
        <p:spPr>
          <a:xfrm>
            <a:off x="2956984" y="2867025"/>
            <a:ext cx="2567517" cy="357340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600" dirty="0" smtClean="0">
                <a:solidFill>
                  <a:prstClr val="white"/>
                </a:solidFill>
              </a:rPr>
              <a:t>Название раздела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5" name="Title 1"/>
          <p:cNvSpPr txBox="1">
            <a:spLocks noChangeAspect="1"/>
          </p:cNvSpPr>
          <p:nvPr userDrawn="1"/>
        </p:nvSpPr>
        <p:spPr>
          <a:xfrm>
            <a:off x="2956984" y="3324225"/>
            <a:ext cx="2567517" cy="357340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600" dirty="0" smtClean="0">
                <a:solidFill>
                  <a:prstClr val="white"/>
                </a:solidFill>
              </a:rPr>
              <a:t>Название раздела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8" name="Title 1"/>
          <p:cNvSpPr txBox="1">
            <a:spLocks noChangeAspect="1"/>
          </p:cNvSpPr>
          <p:nvPr userDrawn="1"/>
        </p:nvSpPr>
        <p:spPr>
          <a:xfrm>
            <a:off x="2956984" y="3781425"/>
            <a:ext cx="2567517" cy="357340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600" dirty="0" smtClean="0">
                <a:solidFill>
                  <a:prstClr val="white"/>
                </a:solidFill>
              </a:rPr>
              <a:t>Название раздела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1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563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pos="13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17.03.2022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4" hasCustomPrompt="1"/>
          </p:nvPr>
        </p:nvSpPr>
        <p:spPr>
          <a:xfrm>
            <a:off x="7613650" y="2282824"/>
            <a:ext cx="3053777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79943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713412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1747-A542-B242-89AD-E0D4CCF7ADE9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8964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37CB-6D3C-124D-97C0-3F5F1D2EB3C1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647223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B62F-74FA-4947-8014-2DD1526ED83B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3CB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6FC-04D1-9E4C-9B04-9519409DFD42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1170577"/>
          </a:xfrm>
          <a:prstGeom prst="rect">
            <a:avLst/>
          </a:prstGeom>
        </p:spPr>
        <p:txBody>
          <a:bodyPr/>
          <a:lstStyle>
            <a:lvl1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1pPr>
            <a:lvl2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A53-B6CD-5345-ADDD-7CC4EE091364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2238" y="2282824"/>
            <a:ext cx="4954587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2588" y="6472238"/>
            <a:ext cx="758825" cy="384041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3B942F04-96C8-3749-B15D-70096E3C20A2}" type="datetime1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3" y="6472238"/>
            <a:ext cx="4114800" cy="385762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37649" y="6472238"/>
            <a:ext cx="2663825" cy="385762"/>
          </a:xfrm>
          <a:prstGeom prst="rect">
            <a:avLst/>
          </a:prstGeom>
        </p:spPr>
        <p:txBody>
          <a:bodyPr vert="horz" lIns="91440" tIns="0" rIns="0" bIns="45720" rtlCol="0" anchor="t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9158D697-4E55-5D4C-8003-1105B4668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60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70" r:id="rId4"/>
    <p:sldLayoutId id="2147483661" r:id="rId5"/>
    <p:sldLayoutId id="2147483665" r:id="rId6"/>
    <p:sldLayoutId id="2147483666" r:id="rId7"/>
    <p:sldLayoutId id="2147483664" r:id="rId8"/>
    <p:sldLayoutId id="2147483662" r:id="rId9"/>
    <p:sldLayoutId id="2147483667" r:id="rId10"/>
    <p:sldLayoutId id="2147483660" r:id="rId11"/>
    <p:sldLayoutId id="2147483668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AAFF"/>
        </a:buClr>
        <a:buFont typeface="Arial" charset="0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920" userDrawn="1">
          <p15:clr>
            <a:srgbClr val="F26B43"/>
          </p15:clr>
        </p15:guide>
        <p15:guide id="4" orient="horz" pos="1679" userDrawn="1">
          <p15:clr>
            <a:srgbClr val="F26B43"/>
          </p15:clr>
        </p15:guide>
        <p15:guide id="5" orient="horz" pos="1438" userDrawn="1">
          <p15:clr>
            <a:srgbClr val="F26B43"/>
          </p15:clr>
        </p15:guide>
        <p15:guide id="6" orient="horz" pos="1201" userDrawn="1">
          <p15:clr>
            <a:srgbClr val="F26B43"/>
          </p15:clr>
        </p15:guide>
        <p15:guide id="7" orient="horz" pos="241" userDrawn="1">
          <p15:clr>
            <a:srgbClr val="F26B43"/>
          </p15:clr>
        </p15:guide>
        <p15:guide id="8" orient="horz" pos="2398" userDrawn="1">
          <p15:clr>
            <a:srgbClr val="F26B43"/>
          </p15:clr>
        </p15:guide>
        <p15:guide id="9" orient="horz" pos="2639" userDrawn="1">
          <p15:clr>
            <a:srgbClr val="F26B43"/>
          </p15:clr>
        </p15:guide>
        <p15:guide id="10" orient="horz" pos="2880" userDrawn="1">
          <p15:clr>
            <a:srgbClr val="F26B43"/>
          </p15:clr>
        </p15:guide>
        <p15:guide id="11" orient="horz" pos="3117" userDrawn="1">
          <p15:clr>
            <a:srgbClr val="F26B43"/>
          </p15:clr>
        </p15:guide>
        <p15:guide id="12" orient="horz" pos="3358" userDrawn="1">
          <p15:clr>
            <a:srgbClr val="F26B43"/>
          </p15:clr>
        </p15:guide>
        <p15:guide id="13" orient="horz" pos="3599" userDrawn="1">
          <p15:clr>
            <a:srgbClr val="F26B43"/>
          </p15:clr>
        </p15:guide>
        <p15:guide id="14" orient="horz" pos="3840" userDrawn="1">
          <p15:clr>
            <a:srgbClr val="F26B43"/>
          </p15:clr>
        </p15:guide>
        <p15:guide id="15" orient="horz" pos="4077" userDrawn="1">
          <p15:clr>
            <a:srgbClr val="F26B43"/>
          </p15:clr>
        </p15:guide>
        <p15:guide id="16" pos="3599" userDrawn="1">
          <p15:clr>
            <a:srgbClr val="F26B43"/>
          </p15:clr>
        </p15:guide>
        <p15:guide id="17" pos="3358" userDrawn="1">
          <p15:clr>
            <a:srgbClr val="F26B43"/>
          </p15:clr>
        </p15:guide>
        <p15:guide id="18" pos="3117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2639" userDrawn="1">
          <p15:clr>
            <a:srgbClr val="F26B43"/>
          </p15:clr>
        </p15:guide>
        <p15:guide id="21" pos="2398" userDrawn="1">
          <p15:clr>
            <a:srgbClr val="F26B43"/>
          </p15:clr>
        </p15:guide>
        <p15:guide id="22" pos="2157" userDrawn="1">
          <p15:clr>
            <a:srgbClr val="F26B43"/>
          </p15:clr>
        </p15:guide>
        <p15:guide id="23" pos="1920" userDrawn="1">
          <p15:clr>
            <a:srgbClr val="F26B43"/>
          </p15:clr>
        </p15:guide>
        <p15:guide id="24" pos="1679" userDrawn="1">
          <p15:clr>
            <a:srgbClr val="F26B43"/>
          </p15:clr>
        </p15:guide>
        <p15:guide id="25" pos="1438" userDrawn="1">
          <p15:clr>
            <a:srgbClr val="F26B43"/>
          </p15:clr>
        </p15:guide>
        <p15:guide id="26" pos="1201" userDrawn="1">
          <p15:clr>
            <a:srgbClr val="F26B43"/>
          </p15:clr>
        </p15:guide>
        <p15:guide id="27" pos="960" userDrawn="1">
          <p15:clr>
            <a:srgbClr val="F26B43"/>
          </p15:clr>
        </p15:guide>
        <p15:guide id="28" pos="719" userDrawn="1">
          <p15:clr>
            <a:srgbClr val="F26B43"/>
          </p15:clr>
        </p15:guide>
        <p15:guide id="29" pos="478" userDrawn="1">
          <p15:clr>
            <a:srgbClr val="F26B43"/>
          </p15:clr>
        </p15:guide>
        <p15:guide id="30" pos="241" userDrawn="1">
          <p15:clr>
            <a:srgbClr val="F26B43"/>
          </p15:clr>
        </p15:guide>
        <p15:guide id="31" pos="4077" userDrawn="1">
          <p15:clr>
            <a:srgbClr val="F26B43"/>
          </p15:clr>
        </p15:guide>
        <p15:guide id="32" pos="4318" userDrawn="1">
          <p15:clr>
            <a:srgbClr val="F26B43"/>
          </p15:clr>
        </p15:guide>
        <p15:guide id="33" pos="4559" userDrawn="1">
          <p15:clr>
            <a:srgbClr val="F26B43"/>
          </p15:clr>
        </p15:guide>
        <p15:guide id="34" pos="4796" userDrawn="1">
          <p15:clr>
            <a:srgbClr val="F26B43"/>
          </p15:clr>
        </p15:guide>
        <p15:guide id="35" pos="5037" userDrawn="1">
          <p15:clr>
            <a:srgbClr val="F26B43"/>
          </p15:clr>
        </p15:guide>
        <p15:guide id="36" pos="5278" userDrawn="1">
          <p15:clr>
            <a:srgbClr val="F26B43"/>
          </p15:clr>
        </p15:guide>
        <p15:guide id="37" pos="5514" userDrawn="1">
          <p15:clr>
            <a:srgbClr val="F26B43"/>
          </p15:clr>
        </p15:guide>
        <p15:guide id="38" pos="5756" userDrawn="1">
          <p15:clr>
            <a:srgbClr val="F26B43"/>
          </p15:clr>
        </p15:guide>
        <p15:guide id="39" pos="5997" userDrawn="1">
          <p15:clr>
            <a:srgbClr val="F26B43"/>
          </p15:clr>
        </p15:guide>
        <p15:guide id="40" pos="6238" userDrawn="1">
          <p15:clr>
            <a:srgbClr val="F26B43"/>
          </p15:clr>
        </p15:guide>
        <p15:guide id="41" pos="6474" userDrawn="1">
          <p15:clr>
            <a:srgbClr val="F26B43"/>
          </p15:clr>
        </p15:guide>
        <p15:guide id="42" pos="6716" userDrawn="1">
          <p15:clr>
            <a:srgbClr val="F26B43"/>
          </p15:clr>
        </p15:guide>
        <p15:guide id="43" pos="6957" userDrawn="1">
          <p15:clr>
            <a:srgbClr val="F26B43"/>
          </p15:clr>
        </p15:guide>
        <p15:guide id="44" pos="7198" userDrawn="1">
          <p15:clr>
            <a:srgbClr val="F26B43"/>
          </p15:clr>
        </p15:guide>
        <p15:guide id="45" pos="7434" userDrawn="1">
          <p15:clr>
            <a:srgbClr val="F26B43"/>
          </p15:clr>
        </p15:guide>
        <p15:guide id="46" orient="horz" pos="958" userDrawn="1">
          <p15:clr>
            <a:srgbClr val="F26B43"/>
          </p15:clr>
        </p15:guide>
        <p15:guide id="47" orient="horz" pos="721" userDrawn="1">
          <p15:clr>
            <a:srgbClr val="F26B43"/>
          </p15:clr>
        </p15:guide>
        <p15:guide id="48" orient="horz" pos="47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2588" y="6472238"/>
            <a:ext cx="758825" cy="384041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3B942F04-96C8-3749-B15D-70096E3C20A2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17.03.2022</a:t>
            </a:fld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3" y="6472238"/>
            <a:ext cx="4114800" cy="385762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r>
              <a:rPr lang="ru-RU" dirty="0" smtClean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37649" y="6472238"/>
            <a:ext cx="2663825" cy="385762"/>
          </a:xfrm>
          <a:prstGeom prst="rect">
            <a:avLst/>
          </a:prstGeom>
        </p:spPr>
        <p:txBody>
          <a:bodyPr vert="horz" lIns="91440" tIns="0" rIns="0" bIns="45720" rtlCol="0" anchor="t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59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AAFF"/>
        </a:buClr>
        <a:buFont typeface="Arial" charset="0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920" userDrawn="1">
          <p15:clr>
            <a:srgbClr val="F26B43"/>
          </p15:clr>
        </p15:guide>
        <p15:guide id="4" orient="horz" pos="1679" userDrawn="1">
          <p15:clr>
            <a:srgbClr val="F26B43"/>
          </p15:clr>
        </p15:guide>
        <p15:guide id="5" orient="horz" pos="1438" userDrawn="1">
          <p15:clr>
            <a:srgbClr val="F26B43"/>
          </p15:clr>
        </p15:guide>
        <p15:guide id="6" orient="horz" pos="1201" userDrawn="1">
          <p15:clr>
            <a:srgbClr val="F26B43"/>
          </p15:clr>
        </p15:guide>
        <p15:guide id="7" orient="horz" pos="241" userDrawn="1">
          <p15:clr>
            <a:srgbClr val="F26B43"/>
          </p15:clr>
        </p15:guide>
        <p15:guide id="8" orient="horz" pos="2398" userDrawn="1">
          <p15:clr>
            <a:srgbClr val="F26B43"/>
          </p15:clr>
        </p15:guide>
        <p15:guide id="9" orient="horz" pos="2639" userDrawn="1">
          <p15:clr>
            <a:srgbClr val="F26B43"/>
          </p15:clr>
        </p15:guide>
        <p15:guide id="10" orient="horz" pos="2880" userDrawn="1">
          <p15:clr>
            <a:srgbClr val="F26B43"/>
          </p15:clr>
        </p15:guide>
        <p15:guide id="11" orient="horz" pos="3117" userDrawn="1">
          <p15:clr>
            <a:srgbClr val="F26B43"/>
          </p15:clr>
        </p15:guide>
        <p15:guide id="12" orient="horz" pos="3358" userDrawn="1">
          <p15:clr>
            <a:srgbClr val="F26B43"/>
          </p15:clr>
        </p15:guide>
        <p15:guide id="13" orient="horz" pos="3599" userDrawn="1">
          <p15:clr>
            <a:srgbClr val="F26B43"/>
          </p15:clr>
        </p15:guide>
        <p15:guide id="14" orient="horz" pos="3840" userDrawn="1">
          <p15:clr>
            <a:srgbClr val="F26B43"/>
          </p15:clr>
        </p15:guide>
        <p15:guide id="15" orient="horz" pos="4077" userDrawn="1">
          <p15:clr>
            <a:srgbClr val="F26B43"/>
          </p15:clr>
        </p15:guide>
        <p15:guide id="16" pos="3599" userDrawn="1">
          <p15:clr>
            <a:srgbClr val="F26B43"/>
          </p15:clr>
        </p15:guide>
        <p15:guide id="17" pos="3358" userDrawn="1">
          <p15:clr>
            <a:srgbClr val="F26B43"/>
          </p15:clr>
        </p15:guide>
        <p15:guide id="18" pos="3117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2639" userDrawn="1">
          <p15:clr>
            <a:srgbClr val="F26B43"/>
          </p15:clr>
        </p15:guide>
        <p15:guide id="21" pos="2398" userDrawn="1">
          <p15:clr>
            <a:srgbClr val="F26B43"/>
          </p15:clr>
        </p15:guide>
        <p15:guide id="22" pos="2157" userDrawn="1">
          <p15:clr>
            <a:srgbClr val="F26B43"/>
          </p15:clr>
        </p15:guide>
        <p15:guide id="23" pos="1920" userDrawn="1">
          <p15:clr>
            <a:srgbClr val="F26B43"/>
          </p15:clr>
        </p15:guide>
        <p15:guide id="24" pos="1679" userDrawn="1">
          <p15:clr>
            <a:srgbClr val="F26B43"/>
          </p15:clr>
        </p15:guide>
        <p15:guide id="25" pos="1438" userDrawn="1">
          <p15:clr>
            <a:srgbClr val="F26B43"/>
          </p15:clr>
        </p15:guide>
        <p15:guide id="26" pos="1201" userDrawn="1">
          <p15:clr>
            <a:srgbClr val="F26B43"/>
          </p15:clr>
        </p15:guide>
        <p15:guide id="27" pos="960" userDrawn="1">
          <p15:clr>
            <a:srgbClr val="F26B43"/>
          </p15:clr>
        </p15:guide>
        <p15:guide id="28" pos="719" userDrawn="1">
          <p15:clr>
            <a:srgbClr val="F26B43"/>
          </p15:clr>
        </p15:guide>
        <p15:guide id="29" pos="478" userDrawn="1">
          <p15:clr>
            <a:srgbClr val="F26B43"/>
          </p15:clr>
        </p15:guide>
        <p15:guide id="30" pos="241" userDrawn="1">
          <p15:clr>
            <a:srgbClr val="F26B43"/>
          </p15:clr>
        </p15:guide>
        <p15:guide id="31" pos="4077" userDrawn="1">
          <p15:clr>
            <a:srgbClr val="F26B43"/>
          </p15:clr>
        </p15:guide>
        <p15:guide id="32" pos="4318" userDrawn="1">
          <p15:clr>
            <a:srgbClr val="F26B43"/>
          </p15:clr>
        </p15:guide>
        <p15:guide id="33" pos="4559" userDrawn="1">
          <p15:clr>
            <a:srgbClr val="F26B43"/>
          </p15:clr>
        </p15:guide>
        <p15:guide id="34" pos="4796" userDrawn="1">
          <p15:clr>
            <a:srgbClr val="F26B43"/>
          </p15:clr>
        </p15:guide>
        <p15:guide id="35" pos="5037" userDrawn="1">
          <p15:clr>
            <a:srgbClr val="F26B43"/>
          </p15:clr>
        </p15:guide>
        <p15:guide id="36" pos="5278" userDrawn="1">
          <p15:clr>
            <a:srgbClr val="F26B43"/>
          </p15:clr>
        </p15:guide>
        <p15:guide id="37" pos="5514" userDrawn="1">
          <p15:clr>
            <a:srgbClr val="F26B43"/>
          </p15:clr>
        </p15:guide>
        <p15:guide id="38" pos="5756" userDrawn="1">
          <p15:clr>
            <a:srgbClr val="F26B43"/>
          </p15:clr>
        </p15:guide>
        <p15:guide id="39" pos="5997" userDrawn="1">
          <p15:clr>
            <a:srgbClr val="F26B43"/>
          </p15:clr>
        </p15:guide>
        <p15:guide id="40" pos="6238" userDrawn="1">
          <p15:clr>
            <a:srgbClr val="F26B43"/>
          </p15:clr>
        </p15:guide>
        <p15:guide id="41" pos="6474" userDrawn="1">
          <p15:clr>
            <a:srgbClr val="F26B43"/>
          </p15:clr>
        </p15:guide>
        <p15:guide id="42" pos="6716" userDrawn="1">
          <p15:clr>
            <a:srgbClr val="F26B43"/>
          </p15:clr>
        </p15:guide>
        <p15:guide id="43" pos="6957" userDrawn="1">
          <p15:clr>
            <a:srgbClr val="F26B43"/>
          </p15:clr>
        </p15:guide>
        <p15:guide id="44" pos="7198" userDrawn="1">
          <p15:clr>
            <a:srgbClr val="F26B43"/>
          </p15:clr>
        </p15:guide>
        <p15:guide id="45" pos="7434" userDrawn="1">
          <p15:clr>
            <a:srgbClr val="F26B43"/>
          </p15:clr>
        </p15:guide>
        <p15:guide id="46" orient="horz" pos="958" userDrawn="1">
          <p15:clr>
            <a:srgbClr val="F26B43"/>
          </p15:clr>
        </p15:guide>
        <p15:guide id="47" orient="horz" pos="721" userDrawn="1">
          <p15:clr>
            <a:srgbClr val="F26B43"/>
          </p15:clr>
        </p15:guide>
        <p15:guide id="48" orient="horz" pos="47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99A89-4BE4-4B39-9581-8067D109D1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0F927-60B0-4960-BB47-86D50966A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64445" y="1169665"/>
            <a:ext cx="1875367" cy="50800"/>
          </a:xfrm>
          <a:prstGeom prst="rect">
            <a:avLst/>
          </a:prstGeom>
          <a:solidFill>
            <a:srgbClr val="53A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3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43B7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8" userDrawn="1">
          <p15:clr>
            <a:srgbClr val="F26B43"/>
          </p15:clr>
        </p15:guide>
        <p15:guide id="2" pos="249" userDrawn="1">
          <p15:clr>
            <a:srgbClr val="F26B43"/>
          </p15:clr>
        </p15:guide>
        <p15:guide id="3" pos="56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>
          <a:xfrm>
            <a:off x="0" y="0"/>
            <a:ext cx="12192000" cy="6856413"/>
          </a:xfr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7629298" cy="1994392"/>
          </a:xfrm>
        </p:spPr>
        <p:txBody>
          <a:bodyPr/>
          <a:lstStyle/>
          <a:p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Антикризисные меры поддержки и Банковские продукты для </a:t>
            </a:r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клиентов малого бизнеса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29" y="299891"/>
            <a:ext cx="3197224" cy="18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7" y="390763"/>
            <a:ext cx="10154783" cy="387798"/>
          </a:xfrm>
        </p:spPr>
        <p:txBody>
          <a:bodyPr/>
          <a:lstStyle/>
          <a:p>
            <a:r>
              <a:rPr lang="ru-RU" dirty="0" smtClean="0"/>
              <a:t>ДЕПОЗИТЫ ЮРИДИЧЕСКИХ ЛИЦ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10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91346" y="1677389"/>
            <a:ext cx="3413012" cy="967937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Депозиты</a:t>
            </a: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A2973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54976" y="1490099"/>
            <a:ext cx="61026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Срок </a:t>
            </a:r>
            <a:r>
              <a:rPr lang="ru-RU" sz="1400" kern="0" dirty="0">
                <a:solidFill>
                  <a:srgbClr val="0A2973"/>
                </a:solidFill>
                <a:latin typeface="+mj-lt"/>
                <a:cs typeface="Arial" charset="0"/>
              </a:rPr>
              <a:t>– </a:t>
            </a:r>
            <a:r>
              <a:rPr lang="ru-RU" sz="1400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от 2 дней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Сумма</a:t>
            </a:r>
            <a:r>
              <a:rPr lang="ru-RU" sz="1400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 – от 0,01 руб.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Ставка</a:t>
            </a:r>
            <a:r>
              <a:rPr lang="ru-RU" sz="1400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 – </a:t>
            </a: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до 18,8 % годовых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cs typeface="Arial" charset="0"/>
              </a:rPr>
              <a:t>Размещение</a:t>
            </a:r>
            <a:r>
              <a:rPr lang="ru-RU" sz="1400" kern="0" dirty="0" smtClean="0">
                <a:solidFill>
                  <a:srgbClr val="0A2973"/>
                </a:solidFill>
                <a:cs typeface="Arial" charset="0"/>
              </a:rPr>
              <a:t> – в офисах / через Интернет-банк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cs typeface="Arial" charset="0"/>
              </a:rPr>
              <a:t>Выбор способа выплаты процентов: </a:t>
            </a:r>
          </a:p>
          <a:p>
            <a:r>
              <a:rPr lang="ru-RU" sz="1400" kern="0" dirty="0" smtClean="0">
                <a:solidFill>
                  <a:srgbClr val="0A2973"/>
                </a:solidFill>
                <a:cs typeface="Arial" charset="0"/>
              </a:rPr>
              <a:t>–  срочные депозиты </a:t>
            </a:r>
          </a:p>
          <a:p>
            <a:r>
              <a:rPr lang="ru-RU" sz="1400" kern="0" dirty="0" smtClean="0">
                <a:solidFill>
                  <a:srgbClr val="0A2973"/>
                </a:solidFill>
                <a:cs typeface="Arial" charset="0"/>
              </a:rPr>
              <a:t>Есть возможность размещения в Долларах США</a:t>
            </a:r>
            <a:endParaRPr lang="ru-RU" sz="1400" kern="0" dirty="0">
              <a:solidFill>
                <a:srgbClr val="0A2973"/>
              </a:solidFill>
              <a:cs typeface="Arial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382587" y="3136212"/>
            <a:ext cx="10731551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Прямоугольник 8"/>
          <p:cNvSpPr/>
          <p:nvPr/>
        </p:nvSpPr>
        <p:spPr bwMode="auto">
          <a:xfrm>
            <a:off x="691346" y="4910545"/>
            <a:ext cx="3413012" cy="967937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Неснижаемый остаток на счете</a:t>
            </a: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A2973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91346" y="3397331"/>
            <a:ext cx="3413012" cy="967937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Овернайт</a:t>
            </a: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A2973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7114" y="3397331"/>
            <a:ext cx="61026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Срок </a:t>
            </a:r>
            <a:r>
              <a:rPr lang="ru-RU" sz="1400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– 1 рабочий день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Сумма</a:t>
            </a:r>
            <a:r>
              <a:rPr lang="ru-RU" sz="1400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 </a:t>
            </a:r>
            <a:r>
              <a:rPr lang="ru-RU" sz="1400" kern="0" dirty="0">
                <a:solidFill>
                  <a:srgbClr val="0A2896"/>
                </a:solidFill>
                <a:latin typeface="+mj-lt"/>
                <a:cs typeface="Arial" charset="0"/>
              </a:rPr>
              <a:t>– </a:t>
            </a:r>
            <a:r>
              <a:rPr lang="ru-RU" sz="1400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от 1 </a:t>
            </a:r>
            <a:r>
              <a:rPr lang="ru-RU" sz="1400" kern="0" dirty="0">
                <a:solidFill>
                  <a:srgbClr val="0A2896"/>
                </a:solidFill>
                <a:latin typeface="+mj-lt"/>
                <a:cs typeface="Arial" charset="0"/>
              </a:rPr>
              <a:t>млн. </a:t>
            </a:r>
            <a:r>
              <a:rPr lang="ru-RU" sz="1400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руб.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>
                <a:solidFill>
                  <a:srgbClr val="0A2896"/>
                </a:solidFill>
                <a:cs typeface="Arial" charset="0"/>
              </a:rPr>
              <a:t>Ставка</a:t>
            </a:r>
            <a:r>
              <a:rPr lang="ru-RU" sz="1400" kern="0" dirty="0">
                <a:solidFill>
                  <a:srgbClr val="0A2896"/>
                </a:solidFill>
                <a:cs typeface="Arial" charset="0"/>
              </a:rPr>
              <a:t> – </a:t>
            </a: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 до 18,8% годовых.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Размещение</a:t>
            </a:r>
            <a:r>
              <a:rPr lang="ru-RU" sz="1400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 – в офисах / через Интернет-банк</a:t>
            </a:r>
          </a:p>
          <a:p>
            <a:pPr algn="just" fontAlgn="base">
              <a:spcBef>
                <a:spcPct val="0"/>
              </a:spcBef>
            </a:pPr>
            <a:r>
              <a:rPr lang="ru-RU" sz="1400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Есть возможность размещения в Долларах США </a:t>
            </a:r>
            <a:endParaRPr lang="ru-RU" sz="1400" kern="0" dirty="0">
              <a:solidFill>
                <a:srgbClr val="0A2973"/>
              </a:solidFill>
              <a:latin typeface="+mj-lt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7114" y="4753363"/>
            <a:ext cx="61026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Срок </a:t>
            </a:r>
            <a:r>
              <a:rPr lang="ru-RU" sz="1400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– от 1 дня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Сумма</a:t>
            </a:r>
            <a:r>
              <a:rPr lang="ru-RU" sz="1400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 – </a:t>
            </a:r>
            <a:r>
              <a:rPr lang="ru-RU" sz="1400" kern="0" dirty="0">
                <a:solidFill>
                  <a:srgbClr val="0A2896"/>
                </a:solidFill>
                <a:cs typeface="Arial" charset="0"/>
              </a:rPr>
              <a:t>от 0,01 руб</a:t>
            </a: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.</a:t>
            </a:r>
            <a:endParaRPr lang="ru-RU" sz="1400" kern="0" dirty="0" smtClean="0">
              <a:solidFill>
                <a:srgbClr val="0A2896"/>
              </a:solidFill>
              <a:latin typeface="+mj-lt"/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Ставка</a:t>
            </a:r>
            <a:r>
              <a:rPr lang="ru-RU" sz="1400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 – до 18,69% годовых.</a:t>
            </a:r>
          </a:p>
          <a:p>
            <a:pPr algn="just" fontAlgn="base">
              <a:spcBef>
                <a:spcPct val="0"/>
              </a:spcBef>
            </a:pPr>
            <a:r>
              <a:rPr lang="ru-RU" sz="1400" kern="0" dirty="0" smtClean="0">
                <a:solidFill>
                  <a:srgbClr val="0A2896"/>
                </a:solidFill>
                <a:latin typeface="+mj-lt"/>
                <a:cs typeface="Arial" charset="0"/>
              </a:rPr>
              <a:t>Проценты начисляются на счет в случае ежедневного поддержания суммы остатка, утвержденного Договором о размещении неснижаемого остатка.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Размещение</a:t>
            </a:r>
            <a:r>
              <a:rPr lang="ru-RU" sz="1400" kern="0" dirty="0" smtClean="0">
                <a:solidFill>
                  <a:srgbClr val="0A2973"/>
                </a:solidFill>
                <a:latin typeface="+mj-lt"/>
                <a:cs typeface="Arial" charset="0"/>
              </a:rPr>
              <a:t> – в офисах / через Интернет-банк</a:t>
            </a:r>
          </a:p>
          <a:p>
            <a:pPr algn="just" fontAlgn="base">
              <a:spcBef>
                <a:spcPct val="0"/>
              </a:spcBef>
            </a:pPr>
            <a:r>
              <a:rPr lang="ru-RU" sz="1400" kern="0" dirty="0" smtClean="0">
                <a:solidFill>
                  <a:srgbClr val="0A2973"/>
                </a:solidFill>
                <a:cs typeface="Arial" charset="0"/>
              </a:rPr>
              <a:t>Есть </a:t>
            </a:r>
            <a:r>
              <a:rPr lang="ru-RU" sz="1400" kern="0" dirty="0">
                <a:solidFill>
                  <a:srgbClr val="0A2973"/>
                </a:solidFill>
                <a:cs typeface="Arial" charset="0"/>
              </a:rPr>
              <a:t>возможность размещения в Долларах </a:t>
            </a:r>
            <a:r>
              <a:rPr lang="ru-RU" sz="1400" kern="0" dirty="0" smtClean="0">
                <a:solidFill>
                  <a:srgbClr val="0A2973"/>
                </a:solidFill>
                <a:cs typeface="Arial" charset="0"/>
              </a:rPr>
              <a:t>США</a:t>
            </a:r>
            <a:endParaRPr lang="ru-RU" sz="1400" kern="0" dirty="0">
              <a:solidFill>
                <a:srgbClr val="0A2973"/>
              </a:solidFill>
              <a:cs typeface="Arial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372145" y="4627555"/>
            <a:ext cx="10731551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207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8609012" cy="398571"/>
          </a:xfrm>
        </p:spPr>
        <p:txBody>
          <a:bodyPr/>
          <a:lstStyle/>
          <a:p>
            <a:r>
              <a:rPr lang="ru-RU" dirty="0" smtClean="0">
                <a:solidFill>
                  <a:srgbClr val="0A2896"/>
                </a:solidFill>
                <a:ea typeface="Segoe UI Symbol" panose="020B0502040204020203" pitchFamily="34" charset="0"/>
              </a:rPr>
              <a:t>ЗАРПЛАТНЫЙ ПРОЕКТ</a:t>
            </a:r>
            <a:endParaRPr lang="ru-RU" dirty="0">
              <a:solidFill>
                <a:srgbClr val="0A2896"/>
              </a:solidFill>
              <a:ea typeface="Segoe UI Symbol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35022" y="2237568"/>
            <a:ext cx="3185072" cy="1336904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000" b="1" kern="0" dirty="0">
                <a:solidFill>
                  <a:srgbClr val="1F497D"/>
                </a:solidFill>
                <a:latin typeface="+mj-lt"/>
              </a:rPr>
              <a:t>Зарплатный проект для клиентов малого бизнеса</a:t>
            </a:r>
            <a:endParaRPr lang="ru-RU" sz="2000" b="1" kern="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3222" y="1481463"/>
            <a:ext cx="8514606" cy="287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A2973"/>
                </a:solidFill>
                <a:latin typeface="+mj-lt"/>
                <a:cs typeface="Arial" charset="0"/>
              </a:rPr>
              <a:t>Больше преимуществ с зарплатным проектом от ВТБ: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lnSpc>
                <a:spcPct val="115000"/>
              </a:lnSpc>
              <a:spcBef>
                <a:spcPct val="0"/>
              </a:spcBef>
              <a:buFont typeface="Symbol"/>
              <a:buChar char=""/>
            </a:pPr>
            <a:r>
              <a:rPr lang="ru-RU" dirty="0">
                <a:solidFill>
                  <a:srgbClr val="0A2973"/>
                </a:solidFill>
                <a:latin typeface="+mj-lt"/>
                <a:cs typeface="Arial" charset="0"/>
              </a:rPr>
              <a:t>от 0% за перечисление заработной платы;</a:t>
            </a:r>
          </a:p>
          <a:p>
            <a:pPr marL="342900" indent="-342900" algn="just" fontAlgn="base">
              <a:lnSpc>
                <a:spcPct val="115000"/>
              </a:lnSpc>
              <a:spcBef>
                <a:spcPct val="0"/>
              </a:spcBef>
              <a:buFont typeface="Symbol"/>
              <a:buChar char=""/>
            </a:pPr>
            <a:r>
              <a:rPr lang="ru-RU" dirty="0">
                <a:solidFill>
                  <a:srgbClr val="0A2973"/>
                </a:solidFill>
                <a:latin typeface="+mj-lt"/>
                <a:cs typeface="Arial" charset="0"/>
              </a:rPr>
              <a:t>до 10% на остаток по накопительному счету, до 10% </a:t>
            </a:r>
            <a:r>
              <a:rPr lang="en-US" dirty="0">
                <a:solidFill>
                  <a:srgbClr val="0A2973"/>
                </a:solidFill>
                <a:latin typeface="+mj-lt"/>
                <a:cs typeface="Arial" charset="0"/>
              </a:rPr>
              <a:t>cash back</a:t>
            </a:r>
            <a:r>
              <a:rPr lang="ru-RU" dirty="0">
                <a:solidFill>
                  <a:srgbClr val="0A2973"/>
                </a:solidFill>
                <a:latin typeface="+mj-lt"/>
                <a:cs typeface="Arial" charset="0"/>
              </a:rPr>
              <a:t>;</a:t>
            </a:r>
          </a:p>
          <a:p>
            <a:pPr marL="342900" indent="-342900" algn="just" fontAlgn="base">
              <a:lnSpc>
                <a:spcPct val="115000"/>
              </a:lnSpc>
              <a:spcBef>
                <a:spcPct val="0"/>
              </a:spcBef>
              <a:buFont typeface="Symbol"/>
              <a:buChar char=""/>
            </a:pPr>
            <a:r>
              <a:rPr lang="ru-RU" dirty="0">
                <a:solidFill>
                  <a:srgbClr val="0A2973"/>
                </a:solidFill>
                <a:latin typeface="+mj-lt"/>
                <a:cs typeface="Arial" charset="0"/>
              </a:rPr>
              <a:t>б</a:t>
            </a:r>
            <a:r>
              <a:rPr lang="ru-RU" dirty="0" smtClean="0">
                <a:solidFill>
                  <a:srgbClr val="0A2973"/>
                </a:solidFill>
                <a:latin typeface="+mj-lt"/>
                <a:cs typeface="Arial" charset="0"/>
              </a:rPr>
              <a:t>есплатное снятие наличных в любых банкоматах</a:t>
            </a:r>
            <a:endParaRPr lang="ru-RU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lnSpc>
                <a:spcPct val="115000"/>
              </a:lnSpc>
              <a:spcBef>
                <a:spcPct val="0"/>
              </a:spcBef>
              <a:buFont typeface="Symbol"/>
              <a:buChar char=""/>
            </a:pPr>
            <a:r>
              <a:rPr lang="ru-RU" dirty="0">
                <a:solidFill>
                  <a:srgbClr val="0A2973"/>
                </a:solidFill>
                <a:latin typeface="+mj-lt"/>
                <a:cs typeface="Arial" charset="0"/>
              </a:rPr>
              <a:t>зарплатный проект «Мультикарта» для ваших сотрудников;</a:t>
            </a:r>
          </a:p>
          <a:p>
            <a:pPr marL="342900" indent="-342900" algn="just" fontAlgn="base">
              <a:lnSpc>
                <a:spcPct val="115000"/>
              </a:lnSpc>
              <a:spcBef>
                <a:spcPct val="0"/>
              </a:spcBef>
              <a:buFont typeface="Symbol"/>
              <a:buChar char=""/>
            </a:pPr>
            <a:r>
              <a:rPr lang="ru-RU" dirty="0">
                <a:solidFill>
                  <a:srgbClr val="0A2973"/>
                </a:solidFill>
                <a:latin typeface="+mj-lt"/>
                <a:cs typeface="Arial" charset="0"/>
              </a:rPr>
              <a:t>зарплатный проект «Привилегия» для руководителей</a:t>
            </a:r>
            <a:r>
              <a:rPr lang="ru-RU" dirty="0" smtClean="0">
                <a:solidFill>
                  <a:srgbClr val="0A2973"/>
                </a:solidFill>
                <a:latin typeface="+mj-lt"/>
                <a:cs typeface="Arial" charset="0"/>
              </a:rPr>
              <a:t>;</a:t>
            </a:r>
            <a:endParaRPr lang="ru-RU" dirty="0">
              <a:solidFill>
                <a:srgbClr val="0A2973"/>
              </a:solidFill>
              <a:latin typeface="+mj-lt"/>
              <a:cs typeface="Arial" charset="0"/>
            </a:endParaRPr>
          </a:p>
          <a:p>
            <a:pPr marL="342900" indent="-342900" algn="just" fontAlgn="base">
              <a:lnSpc>
                <a:spcPct val="115000"/>
              </a:lnSpc>
              <a:spcBef>
                <a:spcPct val="0"/>
              </a:spcBef>
              <a:buFont typeface="Symbol"/>
              <a:buChar char=""/>
            </a:pPr>
            <a:r>
              <a:rPr lang="ru-RU" dirty="0">
                <a:solidFill>
                  <a:srgbClr val="0A2973"/>
                </a:solidFill>
                <a:latin typeface="+mj-lt"/>
                <a:cs typeface="Arial" charset="0"/>
              </a:rPr>
              <a:t>ипотека, кредиты наличными, рефинансирование кредитов сторонних банков для зарплатных клиентов;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50" y="4927719"/>
            <a:ext cx="75247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7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940632"/>
            <a:ext cx="6768338" cy="38779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12</a:t>
            </a:fld>
            <a:endParaRPr lang="ru-RU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3855" y="1870802"/>
            <a:ext cx="92304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 корпоративных клиентов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Главный менеджер: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Константин Кузьмин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Контактный телефон: +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7(977)950-39-83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Email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KuzjminKA@vtb.ru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1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7" y="390763"/>
            <a:ext cx="10154783" cy="387798"/>
          </a:xfrm>
        </p:spPr>
        <p:txBody>
          <a:bodyPr/>
          <a:lstStyle/>
          <a:p>
            <a:r>
              <a:rPr lang="ru-RU" u="sng" dirty="0" smtClean="0">
                <a:ea typeface="Calibri" panose="020F0502020204030204" pitchFamily="34" charset="0"/>
              </a:rPr>
              <a:t>кредитные каникулы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2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79717" y="2109046"/>
            <a:ext cx="3275013" cy="3352200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ru-RU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2000" b="1" u="sng" dirty="0" smtClean="0">
                <a:solidFill>
                  <a:srgbClr val="0A2896"/>
                </a:solidFill>
                <a:ea typeface="Calibri" panose="020F0502020204030204" pitchFamily="34" charset="0"/>
              </a:rPr>
              <a:t>106-ФЗ</a:t>
            </a: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endParaRPr lang="ru-RU" sz="2000" dirty="0" smtClean="0">
              <a:solidFill>
                <a:srgbClr val="0A2896"/>
              </a:solidFill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37610" y="2109046"/>
            <a:ext cx="8063864" cy="335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endParaRPr lang="ru-RU" sz="1200" kern="0" dirty="0">
              <a:solidFill>
                <a:srgbClr val="0A2973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kern="0" dirty="0" smtClean="0">
                <a:solidFill>
                  <a:srgbClr val="0A2973"/>
                </a:solidFill>
                <a:cs typeface="Arial" charset="0"/>
              </a:rPr>
              <a:t> </a:t>
            </a:r>
          </a:p>
          <a:p>
            <a:pPr algn="just" fontAlgn="base">
              <a:spcBef>
                <a:spcPct val="0"/>
              </a:spcBef>
            </a:pPr>
            <a:r>
              <a:rPr lang="ru-RU" altLang="ru-RU" sz="1400" b="1" kern="0" dirty="0">
                <a:solidFill>
                  <a:srgbClr val="0A2973"/>
                </a:solidFill>
                <a:cs typeface="Arial" charset="0"/>
              </a:rPr>
              <a:t>Требования 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kern="0" dirty="0">
                <a:solidFill>
                  <a:srgbClr val="0A2973"/>
                </a:solidFill>
                <a:cs typeface="Arial" charset="0"/>
              </a:rPr>
              <a:t>Является субъектом МСП</a:t>
            </a:r>
            <a:r>
              <a:rPr lang="ru-RU" altLang="ru-RU" sz="1400" kern="0" dirty="0" smtClean="0">
                <a:solidFill>
                  <a:srgbClr val="0A2973"/>
                </a:solidFill>
                <a:cs typeface="Arial" charset="0"/>
              </a:rPr>
              <a:t>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A2896"/>
                </a:solidFill>
                <a:ea typeface="Calibri" panose="020F0502020204030204" pitchFamily="34" charset="0"/>
              </a:rPr>
              <a:t>Осуществляет </a:t>
            </a:r>
            <a:r>
              <a:rPr lang="ru-RU" sz="1400" dirty="0">
                <a:solidFill>
                  <a:srgbClr val="0A2896"/>
                </a:solidFill>
                <a:ea typeface="Calibri" panose="020F0502020204030204" pitchFamily="34" charset="0"/>
              </a:rPr>
              <a:t>деятельность в отрасли в соответствии с Законом №106-ФЗ, определяемой Правительством Российской Федерации</a:t>
            </a:r>
            <a:r>
              <a:rPr lang="ru-RU" sz="1400" dirty="0" smtClean="0">
                <a:solidFill>
                  <a:srgbClr val="0A2896"/>
                </a:solidFill>
                <a:ea typeface="Calibri" panose="020F0502020204030204" pitchFamily="34" charset="0"/>
              </a:rPr>
              <a:t>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altLang="ru-RU" sz="1400" b="1" kern="0" dirty="0" smtClean="0">
                <a:solidFill>
                  <a:srgbClr val="0A2973"/>
                </a:solidFill>
                <a:cs typeface="Arial" charset="0"/>
              </a:rPr>
              <a:t>Условия:</a:t>
            </a:r>
            <a:endParaRPr lang="ru-RU" altLang="ru-RU" sz="1400" b="1" kern="0" dirty="0">
              <a:solidFill>
                <a:srgbClr val="0A2973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400" kern="0" dirty="0">
              <a:solidFill>
                <a:srgbClr val="0A2896"/>
              </a:solidFill>
              <a:cs typeface="Arial" charset="0"/>
            </a:endParaRPr>
          </a:p>
          <a:p>
            <a:pPr>
              <a:lnSpc>
                <a:spcPts val="1300"/>
              </a:lnSpc>
            </a:pPr>
            <a:r>
              <a:rPr lang="ru-RU" sz="1400" kern="0" dirty="0">
                <a:solidFill>
                  <a:srgbClr val="0A2896"/>
                </a:solidFill>
                <a:cs typeface="Arial" charset="0"/>
              </a:rPr>
              <a:t>- Кредитный договор заключен до 01.03.2022;</a:t>
            </a:r>
          </a:p>
          <a:p>
            <a:pPr>
              <a:lnSpc>
                <a:spcPts val="1300"/>
              </a:lnSpc>
            </a:pPr>
            <a:r>
              <a:rPr lang="ru-RU" sz="1400" dirty="0">
                <a:solidFill>
                  <a:srgbClr val="0A2896"/>
                </a:solidFill>
                <a:ea typeface="Calibri" panose="020F0502020204030204" pitchFamily="34" charset="0"/>
              </a:rPr>
              <a:t>- </a:t>
            </a:r>
            <a:r>
              <a:rPr lang="ru-RU" sz="1400" dirty="0" smtClean="0">
                <a:solidFill>
                  <a:srgbClr val="0A2896"/>
                </a:solidFill>
                <a:ea typeface="Calibri" panose="020F0502020204030204" pitchFamily="34" charset="0"/>
              </a:rPr>
              <a:t>Требование об отсрочке может быть подано до 30.09.2022 (включительно);</a:t>
            </a:r>
            <a:endParaRPr lang="ru-RU" sz="1400" dirty="0">
              <a:solidFill>
                <a:srgbClr val="0A2896"/>
              </a:solidFill>
              <a:ea typeface="Calibri" panose="020F0502020204030204" pitchFamily="34" charset="0"/>
            </a:endParaRPr>
          </a:p>
          <a:p>
            <a:pPr>
              <a:lnSpc>
                <a:spcPts val="1300"/>
              </a:lnSpc>
            </a:pPr>
            <a:r>
              <a:rPr lang="ru-RU" sz="1400" dirty="0" smtClean="0">
                <a:solidFill>
                  <a:srgbClr val="0A2896"/>
                </a:solidFill>
                <a:ea typeface="Calibri" panose="020F0502020204030204" pitchFamily="34" charset="0"/>
              </a:rPr>
              <a:t>- </a:t>
            </a:r>
            <a:r>
              <a:rPr lang="ru-RU" sz="1400" dirty="0">
                <a:solidFill>
                  <a:srgbClr val="0A2896"/>
                </a:solidFill>
                <a:ea typeface="Calibri" panose="020F0502020204030204" pitchFamily="34" charset="0"/>
              </a:rPr>
              <a:t>Срок </a:t>
            </a:r>
            <a:r>
              <a:rPr lang="ru-RU" sz="1400" dirty="0" smtClean="0">
                <a:solidFill>
                  <a:srgbClr val="0A2896"/>
                </a:solidFill>
                <a:ea typeface="Calibri" panose="020F0502020204030204" pitchFamily="34" charset="0"/>
              </a:rPr>
              <a:t>льготного периода, </a:t>
            </a:r>
            <a:r>
              <a:rPr lang="ru-RU" sz="1400" dirty="0">
                <a:solidFill>
                  <a:srgbClr val="0A2896"/>
                </a:solidFill>
                <a:ea typeface="Calibri" panose="020F0502020204030204" pitchFamily="34" charset="0"/>
              </a:rPr>
              <a:t>в течение которого Заемщик освобождается от исполнения денежных обязательств по кредитному договору, определяется Заемщиком, но не может превышать 6 месяцев;</a:t>
            </a:r>
          </a:p>
          <a:p>
            <a:pPr>
              <a:lnSpc>
                <a:spcPts val="1300"/>
              </a:lnSpc>
            </a:pPr>
            <a:r>
              <a:rPr lang="ru-RU" sz="1400" dirty="0">
                <a:solidFill>
                  <a:srgbClr val="0A2896"/>
                </a:solidFill>
                <a:ea typeface="Calibri" panose="020F0502020204030204" pitchFamily="34" charset="0"/>
              </a:rPr>
              <a:t>- Предусмотрена пролонгация кредитного договора после окончания льготного </a:t>
            </a:r>
            <a:r>
              <a:rPr lang="ru-RU" sz="1400" dirty="0" smtClean="0">
                <a:solidFill>
                  <a:srgbClr val="0A2896"/>
                </a:solidFill>
                <a:ea typeface="Calibri" panose="020F0502020204030204" pitchFamily="34" charset="0"/>
              </a:rPr>
              <a:t>периода на фактический срок отсрочки.</a:t>
            </a:r>
            <a:endParaRPr lang="ru-RU" sz="1400" dirty="0">
              <a:solidFill>
                <a:srgbClr val="0A2896"/>
              </a:solidFill>
              <a:ea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</a:pPr>
            <a:endParaRPr lang="ru-RU" sz="1400" b="1" kern="0" dirty="0" smtClean="0">
              <a:solidFill>
                <a:srgbClr val="0A297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7" y="390763"/>
            <a:ext cx="10154783" cy="775597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Программа льготного кредитования Московской области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3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79717" y="1897380"/>
            <a:ext cx="3275013" cy="3814488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en-US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ставка  –  </a:t>
            </a:r>
            <a:r>
              <a:rPr lang="ru-RU" altLang="ru-RU" sz="20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alt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Ключевая ставка ЦБ/2 + 1,5 (11,5%)</a:t>
            </a:r>
          </a:p>
          <a:p>
            <a:pPr algn="ctr">
              <a:defRPr/>
            </a:pPr>
            <a:r>
              <a:rPr lang="ru-RU" alt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– 2 года.</a:t>
            </a:r>
            <a:endParaRPr lang="ru-RU" altLang="ru-RU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37610" y="1927187"/>
            <a:ext cx="80638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cs typeface="Arial" charset="0"/>
              </a:rPr>
              <a:t>Цель и сумма кредита: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cs typeface="Arial" charset="0"/>
              </a:rPr>
              <a:t> </a:t>
            </a: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400" b="1" i="1" kern="0" dirty="0">
                <a:solidFill>
                  <a:srgbClr val="0A2896"/>
                </a:solidFill>
                <a:cs typeface="Arial" charset="0"/>
              </a:rPr>
              <a:t>на </a:t>
            </a:r>
            <a:r>
              <a:rPr lang="ru-RU" sz="1400" b="1" i="1" kern="0" dirty="0" smtClean="0">
                <a:solidFill>
                  <a:srgbClr val="0A2896"/>
                </a:solidFill>
                <a:cs typeface="Arial" charset="0"/>
              </a:rPr>
              <a:t>реализацию инвестиционных проектов/на </a:t>
            </a:r>
            <a:r>
              <a:rPr lang="ru-RU" sz="1400" b="1" i="1" kern="0" dirty="0">
                <a:solidFill>
                  <a:srgbClr val="0A2896"/>
                </a:solidFill>
                <a:cs typeface="Arial" charset="0"/>
              </a:rPr>
              <a:t>пополнение оборотных </a:t>
            </a:r>
            <a:r>
              <a:rPr lang="ru-RU" sz="1400" b="1" i="1" kern="0" dirty="0" smtClean="0">
                <a:solidFill>
                  <a:srgbClr val="0A2896"/>
                </a:solidFill>
                <a:cs typeface="Arial" charset="0"/>
              </a:rPr>
              <a:t>средств</a:t>
            </a:r>
          </a:p>
          <a:p>
            <a:pPr algn="just" fontAlgn="base">
              <a:spcBef>
                <a:spcPct val="0"/>
              </a:spcBef>
            </a:pP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до 100 </a:t>
            </a:r>
            <a:r>
              <a:rPr lang="ru-RU" sz="1400" kern="0" dirty="0">
                <a:solidFill>
                  <a:srgbClr val="0A2896"/>
                </a:solidFill>
                <a:cs typeface="Arial" charset="0"/>
              </a:rPr>
              <a:t>млн. </a:t>
            </a: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руб.</a:t>
            </a:r>
            <a:endParaRPr lang="ru-RU" sz="14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 </a:t>
            </a:r>
          </a:p>
          <a:p>
            <a:pPr algn="just" fontAlgn="base">
              <a:spcBef>
                <a:spcPct val="0"/>
              </a:spcBef>
            </a:pPr>
            <a:r>
              <a:rPr lang="ru-RU" altLang="ru-RU" sz="1400" b="1" kern="0" dirty="0">
                <a:solidFill>
                  <a:srgbClr val="0A2896"/>
                </a:solidFill>
                <a:cs typeface="Arial" charset="0"/>
              </a:rPr>
              <a:t>Требования 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kern="0" dirty="0">
                <a:solidFill>
                  <a:srgbClr val="0A2896"/>
                </a:solidFill>
                <a:cs typeface="Arial" charset="0"/>
              </a:rPr>
              <a:t>Является субъектом МСП</a:t>
            </a:r>
            <a:r>
              <a:rPr lang="ru-RU" altLang="ru-RU" sz="1400" kern="0" dirty="0" smtClean="0">
                <a:solidFill>
                  <a:srgbClr val="0A2896"/>
                </a:solidFill>
                <a:cs typeface="Arial" charset="0"/>
              </a:rPr>
              <a:t>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kern="0" dirty="0" smtClean="0">
                <a:solidFill>
                  <a:srgbClr val="0A2896"/>
                </a:solidFill>
                <a:cs typeface="Arial" charset="0"/>
              </a:rPr>
              <a:t>Регистрация и ведение деятельности на территории МО;</a:t>
            </a:r>
            <a:endParaRPr lang="ru-RU" altLang="ru-RU" sz="14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kern="0" dirty="0">
                <a:solidFill>
                  <a:srgbClr val="0A2896"/>
                </a:solidFill>
                <a:cs typeface="Arial" charset="0"/>
              </a:rPr>
              <a:t>Является </a:t>
            </a:r>
            <a:r>
              <a:rPr lang="ru-RU" altLang="ru-RU" sz="1400" kern="0" dirty="0" smtClean="0">
                <a:solidFill>
                  <a:srgbClr val="0A2896"/>
                </a:solidFill>
                <a:cs typeface="Arial" charset="0"/>
              </a:rPr>
              <a:t>налоговым резидентом РФ;</a:t>
            </a:r>
            <a:endParaRPr lang="ru-RU" altLang="ru-RU" sz="14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kern="0" dirty="0">
                <a:solidFill>
                  <a:srgbClr val="0A2896"/>
                </a:solidFill>
                <a:cs typeface="Arial" charset="0"/>
              </a:rPr>
              <a:t>Отсутствие производства по делу о </a:t>
            </a:r>
            <a:r>
              <a:rPr lang="ru-RU" altLang="ru-RU" sz="1400" kern="0" dirty="0" smtClean="0">
                <a:solidFill>
                  <a:srgbClr val="0A2896"/>
                </a:solidFill>
                <a:cs typeface="Arial" charset="0"/>
              </a:rPr>
              <a:t>банкротстве, приостановления деятельности, ликвидации ЮЛ/ИП;</a:t>
            </a:r>
            <a:endParaRPr lang="ru-RU" altLang="ru-RU" sz="14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kern="0" dirty="0" smtClean="0">
                <a:solidFill>
                  <a:srgbClr val="0A2896"/>
                </a:solidFill>
                <a:cs typeface="Arial" charset="0"/>
              </a:rPr>
              <a:t>Отсутствие </a:t>
            </a:r>
            <a:r>
              <a:rPr lang="ru-RU" altLang="ru-RU" sz="1400" kern="0" dirty="0">
                <a:solidFill>
                  <a:srgbClr val="0A2896"/>
                </a:solidFill>
                <a:cs typeface="Arial" charset="0"/>
              </a:rPr>
              <a:t>запрещенных видов деятельности и ОКВЭД</a:t>
            </a:r>
            <a:r>
              <a:rPr lang="ru-RU" altLang="ru-RU" sz="1400" kern="0" dirty="0" smtClean="0">
                <a:solidFill>
                  <a:srgbClr val="0A2896"/>
                </a:solidFill>
                <a:cs typeface="Arial" charset="0"/>
              </a:rPr>
              <a:t>.</a:t>
            </a:r>
            <a:endParaRPr lang="ru-RU" altLang="ru-RU" sz="14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400" b="1" kern="0" dirty="0" smtClean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cs typeface="Arial" charset="0"/>
              </a:rPr>
              <a:t>Отрасль </a:t>
            </a:r>
            <a:r>
              <a:rPr lang="ru-RU" sz="14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анонсировано расширение программы на все виды деятельности кроме подакцизных</a:t>
            </a:r>
          </a:p>
          <a:p>
            <a:pPr algn="just" fontAlgn="base">
              <a:spcBef>
                <a:spcPct val="0"/>
              </a:spcBef>
            </a:pPr>
            <a:endParaRPr lang="ru-RU" sz="1400" b="1" kern="0" dirty="0" smtClean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cs typeface="Arial" charset="0"/>
              </a:rPr>
              <a:t>Запуск программы  на озвученных условиях планируется в апреле 2022 г</a:t>
            </a: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.</a:t>
            </a:r>
          </a:p>
          <a:p>
            <a:pPr algn="just" fontAlgn="base">
              <a:spcBef>
                <a:spcPct val="0"/>
              </a:spcBef>
            </a:pPr>
            <a:endParaRPr lang="ru-RU" sz="1400" b="1" kern="0" dirty="0" smtClean="0">
              <a:solidFill>
                <a:srgbClr val="0A297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7" y="390763"/>
            <a:ext cx="10154783" cy="775597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Программа стимулирования кредитования МСП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(программа 4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4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79717" y="1772120"/>
            <a:ext cx="3275013" cy="3814488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en-US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ставка  –  </a:t>
            </a:r>
            <a:r>
              <a:rPr lang="ru-RU" altLang="ru-RU" sz="20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alt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8,5% </a:t>
            </a:r>
          </a:p>
          <a:p>
            <a:pPr algn="ctr">
              <a:defRPr/>
            </a:pPr>
            <a:r>
              <a:rPr lang="en-US" alt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8% при наличии в структуре обеспечения гарантии/поручительства Корпорации МСП)</a:t>
            </a:r>
          </a:p>
          <a:p>
            <a:pPr algn="ctr">
              <a:defRPr/>
            </a:pPr>
            <a:r>
              <a:rPr lang="ru-RU" alt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– 1,5 года.</a:t>
            </a:r>
            <a:endParaRPr lang="ru-RU" altLang="ru-RU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b="1" kern="0" dirty="0">
                <a:solidFill>
                  <a:srgbClr val="0A2896"/>
                </a:solidFill>
                <a:cs typeface="Arial" charset="0"/>
              </a:rPr>
              <a:t>Процентные ставки указаны по состоянию</a:t>
            </a:r>
            <a:r>
              <a:rPr lang="en-US" sz="1200" b="1" kern="0" dirty="0">
                <a:solidFill>
                  <a:srgbClr val="0A2896"/>
                </a:solidFill>
                <a:cs typeface="Arial" charset="0"/>
              </a:rPr>
              <a:t> 17</a:t>
            </a:r>
            <a:r>
              <a:rPr lang="ru-RU" sz="1200" b="1" kern="0" dirty="0">
                <a:solidFill>
                  <a:srgbClr val="0A2896"/>
                </a:solidFill>
                <a:cs typeface="Arial" charset="0"/>
              </a:rPr>
              <a:t>.</a:t>
            </a:r>
            <a:r>
              <a:rPr lang="en-US" sz="1200" b="1" kern="0" dirty="0">
                <a:solidFill>
                  <a:srgbClr val="0A2896"/>
                </a:solidFill>
                <a:cs typeface="Arial" charset="0"/>
              </a:rPr>
              <a:t>03</a:t>
            </a:r>
            <a:r>
              <a:rPr lang="ru-RU" sz="1200" b="1" kern="0" dirty="0">
                <a:solidFill>
                  <a:srgbClr val="0A2896"/>
                </a:solidFill>
                <a:cs typeface="Arial" charset="0"/>
              </a:rPr>
              <a:t>.</a:t>
            </a:r>
            <a:r>
              <a:rPr lang="en-US" sz="1200" b="1" kern="0" dirty="0">
                <a:solidFill>
                  <a:srgbClr val="0A2896"/>
                </a:solidFill>
                <a:cs typeface="Arial" charset="0"/>
              </a:rPr>
              <a:t>22</a:t>
            </a:r>
          </a:p>
          <a:p>
            <a:pPr lvl="0"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37610" y="1037839"/>
            <a:ext cx="80638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Цель и сумма кредита:</a:t>
            </a:r>
          </a:p>
          <a:p>
            <a:pPr algn="just" fontAlgn="base">
              <a:spcBef>
                <a:spcPct val="0"/>
              </a:spcBef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200" b="1" i="1" kern="0" dirty="0" smtClean="0">
                <a:solidFill>
                  <a:srgbClr val="0A2896"/>
                </a:solidFill>
                <a:cs typeface="Arial" charset="0"/>
              </a:rPr>
              <a:t>реализация инвестиционных проектов;</a:t>
            </a:r>
          </a:p>
          <a:p>
            <a:pPr algn="just" fontAlgn="base">
              <a:spcBef>
                <a:spcPct val="0"/>
              </a:spcBef>
            </a:pP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–</a:t>
            </a:r>
            <a:r>
              <a:rPr lang="ru-RU" sz="1200" b="1" i="1" kern="0" dirty="0" smtClean="0">
                <a:solidFill>
                  <a:srgbClr val="0A2896"/>
                </a:solidFill>
                <a:cs typeface="Arial" charset="0"/>
              </a:rPr>
              <a:t> пополнение </a:t>
            </a:r>
            <a:r>
              <a:rPr lang="ru-RU" sz="1200" b="1" i="1" kern="0" dirty="0">
                <a:solidFill>
                  <a:srgbClr val="0A2896"/>
                </a:solidFill>
                <a:cs typeface="Arial" charset="0"/>
              </a:rPr>
              <a:t>оборотных </a:t>
            </a:r>
            <a:r>
              <a:rPr lang="ru-RU" sz="1200" b="1" i="1" kern="0" dirty="0" smtClean="0">
                <a:solidFill>
                  <a:srgbClr val="0A2896"/>
                </a:solidFill>
                <a:cs typeface="Arial" charset="0"/>
              </a:rPr>
              <a:t>средств;</a:t>
            </a:r>
          </a:p>
          <a:p>
            <a:pPr algn="just" fontAlgn="base">
              <a:spcBef>
                <a:spcPct val="0"/>
              </a:spcBef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200" b="1" i="1" kern="0" dirty="0">
                <a:solidFill>
                  <a:srgbClr val="0A2896"/>
                </a:solidFill>
                <a:cs typeface="Arial" charset="0"/>
              </a:rPr>
              <a:t>рефинансирование действующих </a:t>
            </a:r>
            <a:r>
              <a:rPr lang="ru-RU" sz="1200" b="1" i="1" kern="0" dirty="0" smtClean="0">
                <a:solidFill>
                  <a:srgbClr val="0A2896"/>
                </a:solidFill>
                <a:cs typeface="Arial" charset="0"/>
              </a:rPr>
              <a:t>кредитов;</a:t>
            </a:r>
            <a:endParaRPr lang="ru-RU" sz="1200" b="1" i="1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kern="0" smtClean="0">
                <a:solidFill>
                  <a:srgbClr val="0A2896"/>
                </a:solidFill>
                <a:cs typeface="Arial" charset="0"/>
              </a:rPr>
              <a:t>до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150 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млн.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руб.</a:t>
            </a:r>
          </a:p>
          <a:p>
            <a:pPr algn="just" fontAlgn="base">
              <a:spcBef>
                <a:spcPct val="0"/>
              </a:spcBef>
            </a:pPr>
            <a:endParaRPr lang="ru-RU" sz="12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 </a:t>
            </a: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Кредитное соглашение заключено после 01.11.2021г. (возможно включать в Программу кредиты выданные до 01.11.2021 г.)</a:t>
            </a:r>
          </a:p>
          <a:p>
            <a:pPr algn="just" fontAlgn="base">
              <a:spcBef>
                <a:spcPct val="0"/>
              </a:spcBef>
            </a:pPr>
            <a:endParaRPr lang="ru-RU" sz="1200" b="1" kern="0" dirty="0" smtClean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altLang="ru-RU" sz="1200" b="1" kern="0" dirty="0">
                <a:solidFill>
                  <a:srgbClr val="0A2896"/>
                </a:solidFill>
                <a:cs typeface="Arial" charset="0"/>
              </a:rPr>
              <a:t>Требования 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>
                <a:solidFill>
                  <a:srgbClr val="0A2896"/>
                </a:solidFill>
                <a:cs typeface="Arial" charset="0"/>
              </a:rPr>
              <a:t>Является субъектом МСП</a:t>
            </a:r>
            <a:r>
              <a:rPr lang="ru-RU" altLang="ru-RU" sz="1200" kern="0" dirty="0" smtClean="0">
                <a:solidFill>
                  <a:srgbClr val="0A2896"/>
                </a:solidFill>
                <a:cs typeface="Arial" charset="0"/>
              </a:rPr>
              <a:t>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 smtClean="0">
                <a:solidFill>
                  <a:srgbClr val="0A2896"/>
                </a:solidFill>
                <a:cs typeface="Arial" charset="0"/>
              </a:rPr>
              <a:t>Является налоговым резидентом РФ;</a:t>
            </a:r>
            <a:endParaRPr lang="ru-RU" altLang="ru-RU" sz="12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>
                <a:solidFill>
                  <a:srgbClr val="0A2896"/>
                </a:solidFill>
                <a:cs typeface="Arial" charset="0"/>
              </a:rPr>
              <a:t>Отсутствие производства по делу о </a:t>
            </a:r>
            <a:r>
              <a:rPr lang="ru-RU" altLang="ru-RU" sz="1200" kern="0" dirty="0" smtClean="0">
                <a:solidFill>
                  <a:srgbClr val="0A2896"/>
                </a:solidFill>
                <a:cs typeface="Arial" charset="0"/>
              </a:rPr>
              <a:t>банкротстве;</a:t>
            </a:r>
            <a:endParaRPr lang="ru-RU" altLang="ru-RU" sz="12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 smtClean="0">
                <a:solidFill>
                  <a:srgbClr val="0A2896"/>
                </a:solidFill>
                <a:cs typeface="Arial" charset="0"/>
              </a:rPr>
              <a:t>ОКВЭД основной/дополнительный.</a:t>
            </a:r>
            <a:endParaRPr lang="ru-RU" altLang="ru-RU" sz="12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200" b="1" kern="0" dirty="0" smtClean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Отрасль 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приоритетные 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отрасли из перечня: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транспортировка 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и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хранение (49.3, 49.4, 50.3, 52.21.21);</a:t>
            </a:r>
            <a:endParaRPr lang="ru-RU" sz="12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Здравоохранение (86.23, 86.90.4); </a:t>
            </a:r>
            <a:endParaRPr lang="ru-RU" sz="12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Образование (85.41);</a:t>
            </a:r>
            <a:endParaRPr lang="ru-RU" sz="12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деятельность 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гостиниц и предприятий общественного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питания (55, 56); </a:t>
            </a:r>
            <a:endParaRPr lang="ru-RU" sz="12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туризм, культура и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спорт (59.14, 90, 91.02, 91.04.01, 93, 79, 96.04);</a:t>
            </a:r>
            <a:endParaRPr lang="ru-RU" sz="12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деятельность 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в сфере бытовых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услуг (88.91, 96.01, 96.02, 95);</a:t>
            </a:r>
            <a:endParaRPr lang="ru-RU" sz="12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Розничная 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торговля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(47.19, 47.4, 47.5, 47.6, 47.7, 47.82, 47.89);</a:t>
            </a:r>
            <a:endParaRPr lang="ru-RU" sz="12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услуги для бизнеса (82.3).</a:t>
            </a:r>
            <a:endParaRPr lang="ru-RU" sz="12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endParaRPr lang="ru-RU" sz="1200" b="1" kern="0" dirty="0" smtClean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Срок действия программы до 15.03.22 (на данный момент идет согласование продления программы).</a:t>
            </a:r>
            <a:endParaRPr lang="en-US" sz="1200" b="1" kern="0" dirty="0" smtClean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endParaRPr lang="en-US" sz="1200" b="1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endParaRPr lang="en-US" sz="1200" b="1" kern="0" dirty="0">
              <a:solidFill>
                <a:srgbClr val="0A289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7" y="390763"/>
            <a:ext cx="10154783" cy="387798"/>
          </a:xfrm>
        </p:spPr>
        <p:txBody>
          <a:bodyPr/>
          <a:lstStyle/>
          <a:p>
            <a:r>
              <a:rPr lang="ru-RU" dirty="0" smtClean="0"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Программа льготного Фондирования ЦБ</a:t>
            </a:r>
            <a:endParaRPr lang="ru-RU" dirty="0"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5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79717" y="1897380"/>
            <a:ext cx="3275013" cy="3814488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en-US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</a:t>
            </a:r>
            <a:r>
              <a:rPr 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бизнес  </a:t>
            </a:r>
            <a:r>
              <a:rPr lang="ru-RU" sz="20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altLang="ru-RU" sz="20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alt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</a:p>
          <a:p>
            <a:pPr algn="ctr">
              <a:defRPr/>
            </a:pPr>
            <a:r>
              <a:rPr lang="ru-RU" alt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Малый/Микро бизнес – не более 15%</a:t>
            </a:r>
          </a:p>
          <a:p>
            <a:pPr algn="ctr">
              <a:defRPr/>
            </a:pPr>
            <a:r>
              <a:rPr lang="ru-RU" alt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фондирование – 1 год.</a:t>
            </a:r>
            <a:endParaRPr lang="ru-RU" altLang="ru-RU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37610" y="2000284"/>
            <a:ext cx="8063864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cs typeface="Arial" charset="0"/>
              </a:rPr>
              <a:t>Цель и сумма кредита:</a:t>
            </a:r>
          </a:p>
          <a:p>
            <a:pPr algn="just" fontAlgn="base">
              <a:spcBef>
                <a:spcPct val="0"/>
              </a:spcBef>
            </a:pP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– Л</a:t>
            </a:r>
            <a:r>
              <a:rPr lang="ru-RU" sz="1400" dirty="0" smtClean="0">
                <a:solidFill>
                  <a:srgbClr val="0A2896"/>
                </a:solidFill>
                <a:ea typeface="Calibri" panose="020F0502020204030204" pitchFamily="34" charset="0"/>
              </a:rPr>
              <a:t>юбые </a:t>
            </a:r>
            <a:r>
              <a:rPr lang="ru-RU" sz="1400" dirty="0">
                <a:solidFill>
                  <a:srgbClr val="0A2896"/>
                </a:solidFill>
                <a:ea typeface="Calibri" panose="020F0502020204030204" pitchFamily="34" charset="0"/>
              </a:rPr>
              <a:t>цели (кроме строительства по </a:t>
            </a:r>
            <a:r>
              <a:rPr lang="ru-RU" sz="1400" dirty="0" smtClean="0">
                <a:solidFill>
                  <a:srgbClr val="0A2896"/>
                </a:solidFill>
                <a:ea typeface="Calibri" panose="020F0502020204030204" pitchFamily="34" charset="0"/>
              </a:rPr>
              <a:t>214-ФЗ</a:t>
            </a:r>
            <a:r>
              <a:rPr lang="ru-RU" sz="1400" dirty="0">
                <a:solidFill>
                  <a:srgbClr val="0A2896"/>
                </a:solidFill>
                <a:ea typeface="Calibri" panose="020F0502020204030204" pitchFamily="34" charset="0"/>
              </a:rPr>
              <a:t>)</a:t>
            </a:r>
          </a:p>
          <a:p>
            <a:pPr algn="just" fontAlgn="base">
              <a:spcBef>
                <a:spcPct val="0"/>
              </a:spcBef>
            </a:pPr>
            <a:r>
              <a:rPr lang="ru-RU" sz="14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 Средний бизнес до 1 </a:t>
            </a:r>
            <a:r>
              <a:rPr lang="ru-RU" sz="1400" kern="0" dirty="0" err="1" smtClean="0">
                <a:solidFill>
                  <a:srgbClr val="0A2896"/>
                </a:solidFill>
                <a:cs typeface="Arial" charset="0"/>
              </a:rPr>
              <a:t>млдр</a:t>
            </a: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. Руб.</a:t>
            </a:r>
          </a:p>
          <a:p>
            <a:pPr algn="just" fontAlgn="base">
              <a:spcBef>
                <a:spcPct val="0"/>
              </a:spcBef>
            </a:pPr>
            <a:r>
              <a:rPr lang="ru-RU" sz="14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 Малый/Микро бизнес до 300 млн. руб.</a:t>
            </a:r>
          </a:p>
          <a:p>
            <a:pPr algn="just" fontAlgn="base">
              <a:spcBef>
                <a:spcPct val="0"/>
              </a:spcBef>
            </a:pPr>
            <a:endParaRPr lang="ru-RU" sz="14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dirty="0">
                <a:solidFill>
                  <a:srgbClr val="0A2896"/>
                </a:solidFill>
                <a:ea typeface="Calibri" panose="020F0502020204030204" pitchFamily="34" charset="0"/>
              </a:rPr>
              <a:t>В Программе участвуют к</a:t>
            </a:r>
            <a:r>
              <a:rPr lang="ru-RU" sz="1400" dirty="0" smtClean="0">
                <a:solidFill>
                  <a:srgbClr val="0A2896"/>
                </a:solidFill>
                <a:ea typeface="Calibri" panose="020F0502020204030204" pitchFamily="34" charset="0"/>
              </a:rPr>
              <a:t>редиты, </a:t>
            </a:r>
            <a:r>
              <a:rPr lang="ru-RU" sz="1400" dirty="0">
                <a:solidFill>
                  <a:srgbClr val="0A2896"/>
                </a:solidFill>
                <a:ea typeface="Calibri" panose="020F0502020204030204" pitchFamily="34" charset="0"/>
              </a:rPr>
              <a:t>выданные после </a:t>
            </a:r>
            <a:r>
              <a:rPr lang="ru-RU" sz="1400" dirty="0" smtClean="0">
                <a:solidFill>
                  <a:srgbClr val="0A2896"/>
                </a:solidFill>
                <a:ea typeface="Calibri" panose="020F0502020204030204" pitchFamily="34" charset="0"/>
              </a:rPr>
              <a:t>01.03.2022 (есть возможность включения в программу ранее выданных кредитов). </a:t>
            </a:r>
            <a:endParaRPr lang="ru-RU" sz="1400" dirty="0">
              <a:solidFill>
                <a:srgbClr val="0A2896"/>
              </a:solidFill>
              <a:ea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</a:pPr>
            <a:endParaRPr lang="ru-RU" sz="14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 </a:t>
            </a:r>
          </a:p>
          <a:p>
            <a:pPr algn="just" fontAlgn="base">
              <a:spcBef>
                <a:spcPct val="0"/>
              </a:spcBef>
            </a:pPr>
            <a:r>
              <a:rPr lang="ru-RU" altLang="ru-RU" sz="1400" b="1" kern="0" dirty="0">
                <a:solidFill>
                  <a:srgbClr val="0A2896"/>
                </a:solidFill>
                <a:cs typeface="Arial" charset="0"/>
              </a:rPr>
              <a:t>Требования 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kern="0" dirty="0">
                <a:solidFill>
                  <a:srgbClr val="0A2896"/>
                </a:solidFill>
                <a:cs typeface="Arial" charset="0"/>
              </a:rPr>
              <a:t>Является субъектом МСП</a:t>
            </a:r>
            <a:r>
              <a:rPr lang="ru-RU" altLang="ru-RU" sz="1400" kern="0" dirty="0" smtClean="0">
                <a:solidFill>
                  <a:srgbClr val="0A2896"/>
                </a:solidFill>
                <a:cs typeface="Arial" charset="0"/>
              </a:rPr>
              <a:t>;</a:t>
            </a:r>
          </a:p>
          <a:p>
            <a:pPr algn="just" fontAlgn="base">
              <a:spcBef>
                <a:spcPct val="0"/>
              </a:spcBef>
            </a:pPr>
            <a:endParaRPr lang="ru-RU" sz="1400" b="1" kern="0" dirty="0" smtClean="0">
              <a:solidFill>
                <a:srgbClr val="0A2896"/>
              </a:solidFill>
              <a:cs typeface="Arial" charset="0"/>
            </a:endParaRPr>
          </a:p>
          <a:p>
            <a:pPr defTabSz="1110630">
              <a:lnSpc>
                <a:spcPts val="1300"/>
              </a:lnSpc>
            </a:pPr>
            <a:r>
              <a:rPr lang="ru-RU" sz="1400" b="1" kern="0" dirty="0" smtClean="0">
                <a:solidFill>
                  <a:srgbClr val="0A2896"/>
                </a:solidFill>
                <a:cs typeface="Arial" charset="0"/>
              </a:rPr>
              <a:t>Отрасль </a:t>
            </a:r>
            <a:r>
              <a:rPr lang="ru-RU" sz="14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400" dirty="0">
                <a:solidFill>
                  <a:srgbClr val="0A2896"/>
                </a:solidFill>
                <a:ea typeface="Calibri" panose="020F0502020204030204" pitchFamily="34" charset="0"/>
              </a:rPr>
              <a:t>Отрасли ведения деятельности любые, кроме: жилой стройки, производства / реализации подакцизных товаров, добычи полезных ископаемых, финансовой деятельности.</a:t>
            </a:r>
          </a:p>
          <a:p>
            <a:pPr algn="just" fontAlgn="base">
              <a:spcBef>
                <a:spcPct val="0"/>
              </a:spcBef>
            </a:pPr>
            <a:endParaRPr lang="ru-RU" sz="1400" b="1" kern="0" dirty="0" smtClean="0">
              <a:solidFill>
                <a:srgbClr val="0A2896"/>
              </a:solidFill>
              <a:cs typeface="Arial" charset="0"/>
            </a:endParaRPr>
          </a:p>
          <a:p>
            <a:pPr defTabSz="1110630">
              <a:lnSpc>
                <a:spcPts val="1300"/>
              </a:lnSpc>
            </a:pPr>
            <a:r>
              <a:rPr lang="ru-RU" sz="1400" b="1" dirty="0" smtClean="0">
                <a:solidFill>
                  <a:srgbClr val="0A2896"/>
                </a:solidFill>
                <a:ea typeface="Calibri" panose="020F0502020204030204" pitchFamily="34" charset="0"/>
              </a:rPr>
              <a:t>Срок </a:t>
            </a:r>
            <a:r>
              <a:rPr lang="ru-RU" sz="1400" b="1" dirty="0">
                <a:solidFill>
                  <a:srgbClr val="0A2896"/>
                </a:solidFill>
                <a:ea typeface="Calibri" panose="020F0502020204030204" pitchFamily="34" charset="0"/>
              </a:rPr>
              <a:t>действия Программы до </a:t>
            </a:r>
            <a:r>
              <a:rPr lang="ru-RU" sz="1400" b="1" dirty="0" smtClean="0">
                <a:solidFill>
                  <a:srgbClr val="0A2896"/>
                </a:solidFill>
                <a:ea typeface="Calibri" panose="020F0502020204030204" pitchFamily="34" charset="0"/>
              </a:rPr>
              <a:t>15.12.2022 г. (при </a:t>
            </a:r>
            <a:r>
              <a:rPr lang="ru-RU" sz="1400" b="1" dirty="0">
                <a:solidFill>
                  <a:srgbClr val="0A2896"/>
                </a:solidFill>
                <a:ea typeface="Calibri" panose="020F0502020204030204" pitchFamily="34" charset="0"/>
              </a:rPr>
              <a:t>условии наличия свободного </a:t>
            </a:r>
            <a:r>
              <a:rPr lang="ru-RU" sz="1400" b="1" dirty="0" smtClean="0">
                <a:solidFill>
                  <a:srgbClr val="0A2896"/>
                </a:solidFill>
                <a:ea typeface="Calibri" panose="020F0502020204030204" pitchFamily="34" charset="0"/>
              </a:rPr>
              <a:t>лимита).</a:t>
            </a:r>
            <a:endParaRPr lang="ru-RU" sz="1400" b="1" dirty="0">
              <a:solidFill>
                <a:srgbClr val="0A2896"/>
              </a:solidFill>
              <a:ea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</a:pPr>
            <a:endParaRPr lang="ru-RU" sz="1400" b="1" kern="0" dirty="0" smtClean="0">
              <a:solidFill>
                <a:srgbClr val="0A297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7" y="390763"/>
            <a:ext cx="10154783" cy="775597"/>
          </a:xfrm>
        </p:spPr>
        <p:txBody>
          <a:bodyPr/>
          <a:lstStyle/>
          <a:p>
            <a:r>
              <a:rPr lang="ru-RU" dirty="0" smtClean="0"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Программа льготного кредитования с/х производителей (МСХ РФ)</a:t>
            </a:r>
            <a:endParaRPr lang="ru-RU" dirty="0"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6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79717" y="1897380"/>
            <a:ext cx="3275013" cy="3814488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en-US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</a:t>
            </a:r>
            <a:r>
              <a:rPr 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</a:t>
            </a:r>
          </a:p>
          <a:p>
            <a:pPr algn="ctr">
              <a:defRPr/>
            </a:pPr>
            <a:r>
              <a:rPr lang="ru-RU" alt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5%</a:t>
            </a:r>
          </a:p>
          <a:p>
            <a:pPr algn="ctr">
              <a:defRPr/>
            </a:pPr>
            <a:r>
              <a:rPr lang="ru-RU" sz="14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РФ №1528)</a:t>
            </a:r>
            <a:endParaRPr lang="ru-RU" altLang="ru-RU" sz="14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25293" y="1388578"/>
            <a:ext cx="806386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cs typeface="Arial" charset="0"/>
              </a:rPr>
              <a:t>Цели:</a:t>
            </a: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cs typeface="Arial" charset="0"/>
              </a:rPr>
              <a:t>Развитие </a:t>
            </a:r>
            <a:r>
              <a:rPr lang="ru-RU" sz="1400" b="1" kern="0" dirty="0" err="1" smtClean="0">
                <a:solidFill>
                  <a:srgbClr val="0A2896"/>
                </a:solidFill>
                <a:cs typeface="Arial" charset="0"/>
              </a:rPr>
              <a:t>подотраслей</a:t>
            </a:r>
            <a:r>
              <a:rPr lang="ru-RU" sz="1400" b="1" kern="0" dirty="0" smtClean="0">
                <a:solidFill>
                  <a:srgbClr val="0A2896"/>
                </a:solidFill>
                <a:cs typeface="Arial" charset="0"/>
              </a:rPr>
              <a:t> растениеводства и животноводства, переработки продукции растениеводства и животноводства и иные цели в соответствии с перечнем, утверждаемым МСХ РФ.</a:t>
            </a:r>
          </a:p>
          <a:p>
            <a:pPr algn="just" fontAlgn="base">
              <a:spcBef>
                <a:spcPct val="0"/>
              </a:spcBef>
            </a:pPr>
            <a:endParaRPr lang="ru-RU" sz="1400" b="1" kern="0" dirty="0" smtClean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cs typeface="Arial" charset="0"/>
              </a:rPr>
              <a:t>Сроки:</a:t>
            </a:r>
          </a:p>
          <a:p>
            <a:pPr algn="just" fontAlgn="base">
              <a:spcBef>
                <a:spcPct val="0"/>
              </a:spcBef>
            </a:pP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– Пополнение оборотных средств – до 1 года</a:t>
            </a:r>
          </a:p>
          <a:p>
            <a:pPr algn="just" fontAlgn="base">
              <a:spcBef>
                <a:spcPct val="0"/>
              </a:spcBef>
            </a:pP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– Инвестиционные цели от 2 до 15 лет</a:t>
            </a:r>
          </a:p>
          <a:p>
            <a:pPr algn="just" fontAlgn="base">
              <a:spcBef>
                <a:spcPct val="0"/>
              </a:spcBef>
            </a:pPr>
            <a:r>
              <a:rPr lang="ru-RU" sz="14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400" kern="0" dirty="0" smtClean="0">
                <a:solidFill>
                  <a:srgbClr val="0A2896"/>
                </a:solidFill>
                <a:ea typeface="Calibri" panose="020F0502020204030204" pitchFamily="34" charset="0"/>
                <a:cs typeface="Arial" charset="0"/>
              </a:rPr>
              <a:t>Рефинансирование кредитов стороннего банка, выданного по Программе 1528</a:t>
            </a:r>
          </a:p>
          <a:p>
            <a:pPr algn="just" fontAlgn="base">
              <a:spcBef>
                <a:spcPct val="0"/>
              </a:spcBef>
            </a:pPr>
            <a:endParaRPr lang="ru-RU" sz="1400" kern="0" dirty="0" smtClean="0">
              <a:solidFill>
                <a:srgbClr val="0A2896"/>
              </a:solidFill>
              <a:ea typeface="Calibri" panose="020F0502020204030204" pitchFamily="34" charset="0"/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b="1" kern="0" dirty="0" smtClean="0">
                <a:solidFill>
                  <a:srgbClr val="0A2896"/>
                </a:solidFill>
                <a:ea typeface="Calibri" panose="020F0502020204030204" pitchFamily="34" charset="0"/>
                <a:cs typeface="Arial" charset="0"/>
              </a:rPr>
              <a:t>Суммы: </a:t>
            </a:r>
            <a:r>
              <a:rPr lang="ru-RU" sz="1400" kern="0" dirty="0" smtClean="0">
                <a:solidFill>
                  <a:srgbClr val="0A2896"/>
                </a:solidFill>
                <a:ea typeface="Calibri" panose="020F0502020204030204" pitchFamily="34" charset="0"/>
                <a:cs typeface="Arial" charset="0"/>
              </a:rPr>
              <a:t>до 500 млн. руб.</a:t>
            </a:r>
            <a:endParaRPr lang="ru-RU" sz="1400" dirty="0">
              <a:solidFill>
                <a:srgbClr val="0A2896"/>
              </a:solidFill>
              <a:ea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400" kern="0" dirty="0" smtClean="0">
                <a:solidFill>
                  <a:srgbClr val="0A2896"/>
                </a:solidFill>
                <a:cs typeface="Arial" charset="0"/>
              </a:rPr>
              <a:t> </a:t>
            </a:r>
          </a:p>
          <a:p>
            <a:pPr algn="just" fontAlgn="base">
              <a:spcBef>
                <a:spcPct val="0"/>
              </a:spcBef>
            </a:pPr>
            <a:r>
              <a:rPr lang="ru-RU" altLang="ru-RU" sz="1400" b="1" kern="0" dirty="0">
                <a:solidFill>
                  <a:srgbClr val="0A2896"/>
                </a:solidFill>
                <a:cs typeface="Arial" charset="0"/>
              </a:rPr>
              <a:t>Требования 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kern="0" dirty="0" smtClean="0">
                <a:solidFill>
                  <a:srgbClr val="0A2896"/>
                </a:solidFill>
                <a:cs typeface="Arial" charset="0"/>
              </a:rPr>
              <a:t>Является </a:t>
            </a:r>
            <a:r>
              <a:rPr lang="ru-RU" altLang="ru-RU" sz="1400" kern="0" dirty="0">
                <a:solidFill>
                  <a:srgbClr val="0A2896"/>
                </a:solidFill>
                <a:cs typeface="Arial" charset="0"/>
              </a:rPr>
              <a:t>налоговым резидентом РФ</a:t>
            </a:r>
            <a:r>
              <a:rPr lang="ru-RU" altLang="ru-RU" sz="1400" kern="0" dirty="0" smtClean="0">
                <a:solidFill>
                  <a:srgbClr val="0A2896"/>
                </a:solidFill>
                <a:cs typeface="Arial" charset="0"/>
              </a:rPr>
              <a:t>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kern="0" dirty="0" smtClean="0">
                <a:solidFill>
                  <a:srgbClr val="0A2896"/>
                </a:solidFill>
                <a:cs typeface="Arial" charset="0"/>
              </a:rPr>
              <a:t>Регистрации на территории РФ;</a:t>
            </a:r>
            <a:endParaRPr lang="ru-RU" altLang="ru-RU" sz="14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kern="0" dirty="0" smtClean="0">
                <a:solidFill>
                  <a:srgbClr val="0A2896"/>
                </a:solidFill>
                <a:cs typeface="Arial" charset="0"/>
              </a:rPr>
              <a:t>Не находится в процессе ликвидации, реорганизации;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kern="0" dirty="0" smtClean="0">
                <a:solidFill>
                  <a:srgbClr val="0A2896"/>
                </a:solidFill>
                <a:cs typeface="Arial" charset="0"/>
              </a:rPr>
              <a:t>Отсутствует задолженность по налогам, сборам, страховым взносам, пеням, штрафам, процентам подлежащим уплате;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kern="0" dirty="0" smtClean="0">
                <a:solidFill>
                  <a:srgbClr val="0A2896"/>
                </a:solidFill>
                <a:cs typeface="Arial" charset="0"/>
              </a:rPr>
              <a:t>Является  с/х товаропроизводителем или организацией, осуществляющей производство, первичную и (или) последующую промышленную переработку с/х продукции и ее реализацию.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4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endParaRPr lang="ru-RU" sz="1400" b="1" kern="0" dirty="0" smtClean="0">
              <a:solidFill>
                <a:srgbClr val="0A297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7" y="390764"/>
            <a:ext cx="10154783" cy="775597"/>
          </a:xfrm>
        </p:spPr>
        <p:txBody>
          <a:bodyPr/>
          <a:lstStyle/>
          <a:p>
            <a:pPr lvl="0"/>
            <a:r>
              <a:rPr lang="ru-RU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Минэкономразвития </a:t>
            </a:r>
            <a:r>
              <a:rPr lang="ru-RU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(1764)</a:t>
            </a:r>
            <a:r>
              <a:rPr lang="en-US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7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79717" y="1897380"/>
            <a:ext cx="3275013" cy="2540805"/>
          </a:xfrm>
          <a:prstGeom prst="rect">
            <a:avLst/>
          </a:prstGeom>
          <a:solidFill>
            <a:srgbClr val="D4E1F0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en-US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ставка  –  </a:t>
            </a:r>
            <a:r>
              <a:rPr lang="ru-RU" altLang="ru-RU" sz="20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altLang="ru-RU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Ключевой ставки ЦБ + 2,75%</a:t>
            </a:r>
            <a:endParaRPr lang="ru-RU" altLang="ru-RU" sz="20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0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37610" y="778561"/>
            <a:ext cx="806386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Цель и сумма кредита:</a:t>
            </a:r>
          </a:p>
          <a:p>
            <a:pPr algn="just" fontAlgn="base">
              <a:spcBef>
                <a:spcPct val="0"/>
              </a:spcBef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200" b="1" i="1" kern="0" dirty="0">
                <a:solidFill>
                  <a:srgbClr val="0A2896"/>
                </a:solidFill>
                <a:cs typeface="Arial" charset="0"/>
              </a:rPr>
              <a:t>на </a:t>
            </a:r>
            <a:r>
              <a:rPr lang="ru-RU" sz="1200" b="1" i="1" kern="0" dirty="0" smtClean="0">
                <a:solidFill>
                  <a:srgbClr val="0A2896"/>
                </a:solidFill>
                <a:cs typeface="Arial" charset="0"/>
              </a:rPr>
              <a:t>реализацию инвестиционных проектов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от 0,5  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до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2 000 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млн.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руб., </a:t>
            </a:r>
            <a:r>
              <a:rPr lang="ru-RU" sz="1200" b="1" i="1" kern="0" dirty="0" smtClean="0">
                <a:solidFill>
                  <a:srgbClr val="0A2896"/>
                </a:solidFill>
                <a:cs typeface="Arial" charset="0"/>
              </a:rPr>
              <a:t>срок </a:t>
            </a:r>
            <a:r>
              <a:rPr lang="ru-RU" sz="1200" b="1" i="1" kern="0" dirty="0">
                <a:solidFill>
                  <a:srgbClr val="0A2896"/>
                </a:solidFill>
                <a:cs typeface="Arial" charset="0"/>
              </a:rPr>
              <a:t>до 10 лет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.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(субсидирование до 5 лет);</a:t>
            </a:r>
            <a:endParaRPr lang="ru-RU" sz="12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200" b="1" i="1" kern="0" dirty="0" smtClean="0">
                <a:solidFill>
                  <a:srgbClr val="0A2896"/>
                </a:solidFill>
                <a:cs typeface="Arial" charset="0"/>
              </a:rPr>
              <a:t>на </a:t>
            </a:r>
            <a:r>
              <a:rPr lang="ru-RU" sz="1200" b="1" i="1" kern="0" dirty="0">
                <a:solidFill>
                  <a:srgbClr val="0A2896"/>
                </a:solidFill>
                <a:cs typeface="Arial" charset="0"/>
              </a:rPr>
              <a:t>пополнение оборотных средств 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от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0,5 до 500 млн. руб., </a:t>
            </a:r>
            <a:r>
              <a:rPr lang="ru-RU" sz="1200" b="1" i="1" kern="0" dirty="0" smtClean="0">
                <a:solidFill>
                  <a:srgbClr val="0A2896"/>
                </a:solidFill>
                <a:cs typeface="Arial" charset="0"/>
              </a:rPr>
              <a:t>срок </a:t>
            </a:r>
            <a:r>
              <a:rPr lang="ru-RU" sz="1200" b="1" i="1" kern="0" dirty="0">
                <a:solidFill>
                  <a:srgbClr val="0A2896"/>
                </a:solidFill>
                <a:cs typeface="Arial" charset="0"/>
              </a:rPr>
              <a:t>до </a:t>
            </a:r>
            <a:r>
              <a:rPr lang="ru-RU" sz="1200" b="1" i="1" kern="0" dirty="0" smtClean="0">
                <a:solidFill>
                  <a:srgbClr val="0A2896"/>
                </a:solidFill>
                <a:cs typeface="Arial" charset="0"/>
              </a:rPr>
              <a:t>1 года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;</a:t>
            </a:r>
            <a:endParaRPr lang="ru-RU" sz="1200" kern="0" dirty="0" smtClean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на рефинансирование 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от 0,5  до 2 000 млн. руб., </a:t>
            </a:r>
            <a:r>
              <a:rPr lang="ru-RU" sz="1200" b="1" i="1" kern="0" dirty="0">
                <a:solidFill>
                  <a:srgbClr val="0A2896"/>
                </a:solidFill>
                <a:cs typeface="Arial" charset="0"/>
              </a:rPr>
              <a:t>срок до 10 лет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. (субсидирование до 5 лет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).</a:t>
            </a:r>
            <a:endParaRPr lang="ru-RU" sz="1200" kern="0" dirty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 </a:t>
            </a:r>
          </a:p>
          <a:p>
            <a:pPr algn="just" fontAlgn="base">
              <a:spcBef>
                <a:spcPct val="0"/>
              </a:spcBef>
            </a:pPr>
            <a:r>
              <a:rPr lang="ru-RU" altLang="ru-RU" sz="1200" b="1" kern="0" dirty="0">
                <a:solidFill>
                  <a:srgbClr val="0A2896"/>
                </a:solidFill>
                <a:cs typeface="Arial" charset="0"/>
              </a:rPr>
              <a:t>Требования к заемщику: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>
                <a:solidFill>
                  <a:srgbClr val="0A2896"/>
                </a:solidFill>
                <a:cs typeface="Arial" charset="0"/>
              </a:rPr>
              <a:t>Является субъектом МСП;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>
                <a:solidFill>
                  <a:srgbClr val="0A2896"/>
                </a:solidFill>
                <a:cs typeface="Arial" charset="0"/>
              </a:rPr>
              <a:t>Является налоговым резидентом РФ</a:t>
            </a:r>
            <a:r>
              <a:rPr lang="ru-RU" altLang="ru-RU" sz="1200" kern="0" dirty="0" smtClean="0">
                <a:solidFill>
                  <a:srgbClr val="0A2896"/>
                </a:solidFill>
                <a:cs typeface="Arial" charset="0"/>
              </a:rPr>
              <a:t>;</a:t>
            </a:r>
            <a:endParaRPr lang="ru-RU" altLang="ru-RU" sz="12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>
                <a:solidFill>
                  <a:srgbClr val="0A2896"/>
                </a:solidFill>
                <a:cs typeface="Arial" charset="0"/>
              </a:rPr>
              <a:t>Отсутствие производства по делу о банкротстве;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>
                <a:solidFill>
                  <a:srgbClr val="0A2896"/>
                </a:solidFill>
                <a:cs typeface="Arial" charset="0"/>
              </a:rPr>
              <a:t>Отсутствие отрицательной кредитной истории; 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kern="0" dirty="0">
                <a:solidFill>
                  <a:srgbClr val="0A2896"/>
                </a:solidFill>
                <a:cs typeface="Arial" charset="0"/>
              </a:rPr>
              <a:t>Отсутствие запрещенных видов деятельности и ОКВЭД</a:t>
            </a:r>
            <a:r>
              <a:rPr lang="ru-RU" altLang="ru-RU" sz="1200" kern="0" dirty="0" smtClean="0">
                <a:solidFill>
                  <a:srgbClr val="0A2896"/>
                </a:solidFill>
                <a:cs typeface="Arial" charset="0"/>
              </a:rPr>
              <a:t>.</a:t>
            </a:r>
            <a:endParaRPr lang="ru-RU" altLang="ru-RU" sz="1200" kern="0" dirty="0">
              <a:solidFill>
                <a:srgbClr val="0A2896"/>
              </a:solidFill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200" b="1" kern="0" dirty="0" smtClean="0">
              <a:solidFill>
                <a:srgbClr val="0A2896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r>
              <a:rPr lang="ru-RU" sz="1200" b="1" kern="0" dirty="0" smtClean="0">
                <a:solidFill>
                  <a:srgbClr val="0A2896"/>
                </a:solidFill>
                <a:cs typeface="Arial" charset="0"/>
              </a:rPr>
              <a:t>Отрасль </a:t>
            </a: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–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приоритетные отрасли из перечня: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сельское хозяйство;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обрабатывающее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производство;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производство и распределение электроэнергии, газа и воды;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строительство;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информация и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связь;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транспортировка и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хранение;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здравоохранение; 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образование;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>
                <a:solidFill>
                  <a:srgbClr val="0A2896"/>
                </a:solidFill>
                <a:cs typeface="Arial" charset="0"/>
              </a:rPr>
              <a:t>водоснабжение, водоотведение, организация сбора, обработки и утилизации 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отходов;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деятельность гостиниц и предприятий общественного питания; 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туризм, культура и спорт;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деятельность профессиональная, научная и техническая;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деятельность в сфере бытовых услуг;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оптовая и розничная торговля (на инвестиционные цели);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Розничная торговля (для </a:t>
            </a:r>
            <a:r>
              <a:rPr lang="ru-RU" sz="1200" kern="0" dirty="0" err="1" smtClean="0">
                <a:solidFill>
                  <a:srgbClr val="0A2896"/>
                </a:solidFill>
                <a:cs typeface="Arial" charset="0"/>
              </a:rPr>
              <a:t>микропредприятий</a:t>
            </a: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);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200" kern="0" dirty="0" smtClean="0">
                <a:solidFill>
                  <a:srgbClr val="0A2896"/>
                </a:solidFill>
                <a:cs typeface="Arial" charset="0"/>
              </a:rPr>
              <a:t>Предоставление в аренду (сдача внаем) собственного недвижимого имущества и собственного движимого имущества.</a:t>
            </a:r>
          </a:p>
          <a:p>
            <a:pPr marL="285750" indent="-28575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200" kern="0" dirty="0" smtClean="0">
              <a:solidFill>
                <a:srgbClr val="0A2973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endParaRPr lang="ru-RU" sz="1400" b="1" kern="0" dirty="0" smtClean="0">
              <a:solidFill>
                <a:srgbClr val="0A297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8" y="377765"/>
            <a:ext cx="6854825" cy="38779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Гарантии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8</a:t>
            </a:fld>
            <a:endParaRPr lang="ru-RU"/>
          </a:p>
        </p:txBody>
      </p:sp>
      <p:sp>
        <p:nvSpPr>
          <p:cNvPr id="11" name="Объект 6"/>
          <p:cNvSpPr>
            <a:spLocks noGrp="1"/>
          </p:cNvSpPr>
          <p:nvPr>
            <p:ph idx="13"/>
          </p:nvPr>
        </p:nvSpPr>
        <p:spPr>
          <a:xfrm>
            <a:off x="465715" y="1594150"/>
            <a:ext cx="6089650" cy="787822"/>
          </a:xfrm>
        </p:spPr>
        <p:txBody>
          <a:bodyPr/>
          <a:lstStyle/>
          <a:p>
            <a:r>
              <a:rPr lang="ru-RU" b="0" dirty="0">
                <a:solidFill>
                  <a:schemeClr val="accent1">
                    <a:lumMod val="75000"/>
                  </a:schemeClr>
                </a:solidFill>
              </a:rPr>
              <a:t>ВТБ предоставляет все виды банковских гарантий, применяемых в российской и международной банковской практике</a:t>
            </a:r>
            <a:r>
              <a:rPr lang="ru-RU" b="0" dirty="0"/>
              <a:t>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2588" y="3006827"/>
            <a:ext cx="3069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Гарантия возврата аванса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715" y="3866292"/>
            <a:ext cx="219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Гарантия платежа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5715" y="4645048"/>
            <a:ext cx="2600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Таможенная гарантия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25641" y="4645048"/>
            <a:ext cx="2422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Тендерная гарантия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25641" y="3006827"/>
            <a:ext cx="226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Акцизная гарантия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51633" y="4640308"/>
            <a:ext cx="454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Гарантии госконтрактов 44-ФЗ и 223-ФЗ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5870" y="3866292"/>
            <a:ext cx="2810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Гарантия возврата НДС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1846" y="5345966"/>
            <a:ext cx="5589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Гарантия в пользу органов Росалкогольрегулирования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51633" y="3006827"/>
            <a:ext cx="3682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Гарантия исполнения контракта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225641" y="3568972"/>
            <a:ext cx="3364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Гарантия международных авиаперевозок в пользу ИАТА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>
            <a:off x="465715" y="3562979"/>
            <a:ext cx="11124602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411846" y="4492302"/>
            <a:ext cx="11178471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465715" y="5169471"/>
            <a:ext cx="11178471" cy="0"/>
          </a:xfrm>
          <a:prstGeom prst="line">
            <a:avLst/>
          </a:prstGeom>
          <a:solidFill>
            <a:srgbClr val="3A4B8C"/>
          </a:solidFill>
          <a:ln w="9525" cap="flat" cmpd="sng" algn="ctr">
            <a:solidFill>
              <a:srgbClr val="0A29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782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8609012" cy="775597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Специальные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условия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anose="020B0502040204020203" pitchFamily="34" charset="0"/>
                <a:cs typeface="Times New Roman" panose="02020603050405020304" pitchFamily="18" charset="0"/>
              </a:rPr>
              <a:t>по Расчетно-кассовому обслуживанию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093503"/>
              </p:ext>
            </p:extLst>
          </p:nvPr>
        </p:nvGraphicFramePr>
        <p:xfrm>
          <a:off x="230403" y="1778248"/>
          <a:ext cx="11547591" cy="4557340"/>
        </p:xfrm>
        <a:graphic>
          <a:graphicData uri="http://schemas.openxmlformats.org/drawingml/2006/table">
            <a:tbl>
              <a:tblPr firstRow="1" bandRow="1"/>
              <a:tblGrid>
                <a:gridCol w="2579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1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03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566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91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НА СТАРТЕ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САМОЕ ВАЖНОЕ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ВСЕ ВКЛЮЧЕНО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БОЛЬШИЕ ОБОРОТЫ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р/мес.</a:t>
                      </a:r>
                    </a:p>
                    <a:p>
                      <a:pPr algn="ctr"/>
                      <a:endParaRPr lang="ru-RU" sz="1100" b="1" kern="1200" dirty="0" smtClean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Срок действия: до</a:t>
                      </a:r>
                      <a:r>
                        <a:rPr lang="ru-RU" sz="110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12 мес.</a:t>
                      </a: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1 200</a:t>
                      </a:r>
                      <a:r>
                        <a:rPr lang="ru-RU" sz="110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р/мес.</a:t>
                      </a:r>
                      <a:endParaRPr lang="ru-RU" sz="1100" b="1" kern="1200" dirty="0" smtClean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charset="0"/>
                        </a:rPr>
                        <a:t>АКЦИЯ!</a:t>
                      </a:r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3 мес. бесплатно для новых клиентов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1 900 р/мес.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charset="0"/>
                        </a:rPr>
                        <a:t>АКЦИЯ!</a:t>
                      </a:r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3 мес. бесплатно для новых клиентов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7 000 р/мес.</a:t>
                      </a:r>
                    </a:p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55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Открытие счета</a:t>
                      </a:r>
                      <a:r>
                        <a:rPr lang="ru-RU" sz="1100" b="1" i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и обслуживание счета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Подключение и обслуживание «Банк-Клиент онлайн»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Универсальная карта, Премиальная карта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р.</a:t>
                      </a: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р.</a:t>
                      </a:r>
                    </a:p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р.</a:t>
                      </a:r>
                    </a:p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0 р.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48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kern="1200" dirty="0" smtClean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Внешние платежи в рублях</a:t>
                      </a:r>
                      <a:endParaRPr lang="ru-RU" sz="1100" b="1" i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4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До 5 шт./мес. –</a:t>
                      </a:r>
                      <a:r>
                        <a:rPr lang="ru-RU" sz="110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0 р.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50" b="1" kern="1200" baseline="0" dirty="0" smtClean="0">
                          <a:solidFill>
                            <a:srgbClr val="0A2973"/>
                          </a:solidFill>
                          <a:latin typeface="Calibri"/>
                          <a:ea typeface="+mn-ea"/>
                          <a:cs typeface="Arial" charset="0"/>
                        </a:rPr>
                        <a:t>С 6-го – 150 р. за платеж</a:t>
                      </a:r>
                      <a:endParaRPr lang="ru-RU" sz="1050" b="1" kern="1200" baseline="0" dirty="0">
                        <a:solidFill>
                          <a:srgbClr val="0A2973"/>
                        </a:solidFill>
                        <a:latin typeface="Calibri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До 30 шт./мес. – 0 р.</a:t>
                      </a:r>
                    </a:p>
                    <a:p>
                      <a:pPr algn="ctr"/>
                      <a:r>
                        <a:rPr lang="ru-RU" sz="1050" b="1" kern="1200" baseline="0" dirty="0" smtClean="0">
                          <a:solidFill>
                            <a:srgbClr val="0A2973"/>
                          </a:solidFill>
                          <a:latin typeface="Calibri"/>
                          <a:ea typeface="+mn-ea"/>
                          <a:cs typeface="Arial" charset="0"/>
                        </a:rPr>
                        <a:t>С 31-го – 50 р. за платеж</a:t>
                      </a:r>
                      <a:endParaRPr lang="ru-RU" sz="1050" b="1" kern="1200" dirty="0" smtClean="0">
                        <a:solidFill>
                          <a:srgbClr val="0A2973"/>
                        </a:solidFill>
                        <a:latin typeface="Calibri"/>
                        <a:ea typeface="+mn-ea"/>
                        <a:cs typeface="Arial" charset="0"/>
                      </a:endParaRPr>
                    </a:p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До 60 шт./мес. – 0 р.</a:t>
                      </a:r>
                    </a:p>
                    <a:p>
                      <a:pPr algn="ctr"/>
                      <a:r>
                        <a:rPr lang="ru-RU" sz="1050" b="1" kern="1200" baseline="0" dirty="0" smtClean="0">
                          <a:solidFill>
                            <a:srgbClr val="0A2973"/>
                          </a:solidFill>
                          <a:latin typeface="Calibri"/>
                          <a:ea typeface="+mn-ea"/>
                          <a:cs typeface="Arial" charset="0"/>
                        </a:rPr>
                        <a:t>С 61-го – 50 р. за платеж</a:t>
                      </a:r>
                      <a:endParaRPr lang="ru-RU" sz="1050" b="1" kern="1200" dirty="0" smtClean="0">
                        <a:solidFill>
                          <a:srgbClr val="0A2973"/>
                        </a:solidFill>
                        <a:latin typeface="Calibri"/>
                        <a:ea typeface="+mn-ea"/>
                        <a:cs typeface="Arial" charset="0"/>
                      </a:endParaRPr>
                    </a:p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До 150 шт./мес. – 0 р.</a:t>
                      </a:r>
                    </a:p>
                    <a:p>
                      <a:pPr algn="ctr"/>
                      <a:r>
                        <a:rPr lang="ru-RU" sz="1050" b="1" kern="1200" baseline="0" dirty="0" smtClean="0">
                          <a:solidFill>
                            <a:srgbClr val="0A2973"/>
                          </a:solidFill>
                          <a:latin typeface="Calibri"/>
                          <a:ea typeface="+mn-ea"/>
                          <a:cs typeface="Arial" charset="0"/>
                        </a:rPr>
                        <a:t>С 151-го – 35 р. за платеж</a:t>
                      </a:r>
                      <a:endParaRPr lang="ru-RU" sz="1050" b="1" kern="1200" dirty="0" smtClean="0">
                        <a:solidFill>
                          <a:srgbClr val="0A2973"/>
                        </a:solidFill>
                        <a:latin typeface="Calibri"/>
                        <a:ea typeface="+mn-ea"/>
                        <a:cs typeface="Arial" charset="0"/>
                      </a:endParaRPr>
                    </a:p>
                    <a:p>
                      <a:pPr algn="ctr"/>
                      <a:endParaRPr lang="ru-RU" sz="105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00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kern="1200" dirty="0" smtClean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Переводы на счета физ.</a:t>
                      </a:r>
                      <a:r>
                        <a:rPr lang="ru-RU" sz="1100" b="1" i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лиц</a:t>
                      </a:r>
                      <a:endParaRPr lang="ru-RU" sz="1100" b="1" i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kern="120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- Заработная</a:t>
                      </a:r>
                      <a:r>
                        <a:rPr lang="ru-RU" sz="110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плата</a:t>
                      </a:r>
                    </a:p>
                    <a:p>
                      <a:pPr algn="ctr"/>
                      <a:r>
                        <a:rPr lang="ru-RU" sz="110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- Дивиденды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10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Доходы от предпринимательской деятельности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10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Для ИП переводы на свои счета и карты </a:t>
                      </a:r>
                      <a:r>
                        <a:rPr lang="ru-RU" sz="1100" b="1" kern="1200" baseline="0" dirty="0" err="1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физ</a:t>
                      </a:r>
                      <a:r>
                        <a:rPr lang="ru-RU" sz="1100" b="1" kern="1200" baseline="0" dirty="0" smtClean="0">
                          <a:solidFill>
                            <a:srgbClr val="0A2973"/>
                          </a:solidFill>
                          <a:latin typeface="+mj-lt"/>
                          <a:ea typeface="+mn-ea"/>
                          <a:cs typeface="Arial" charset="0"/>
                        </a:rPr>
                        <a:t> лица</a:t>
                      </a:r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rgbClr val="E62632"/>
                          </a:solidFill>
                          <a:latin typeface="+mj-lt"/>
                          <a:ea typeface="+mn-ea"/>
                          <a:cs typeface="Arial" charset="0"/>
                        </a:rPr>
                        <a:t>Бесплатно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100" b="1" kern="1200" dirty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rgbClr val="0A2973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7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Цвет 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A2896"/>
      </a:accent1>
      <a:accent2>
        <a:srgbClr val="00AAFF"/>
      </a:accent2>
      <a:accent3>
        <a:srgbClr val="F1CC56"/>
      </a:accent3>
      <a:accent4>
        <a:srgbClr val="78B397"/>
      </a:accent4>
      <a:accent5>
        <a:srgbClr val="D6E08D"/>
      </a:accent5>
      <a:accent6>
        <a:srgbClr val="EA6B50"/>
      </a:accent6>
      <a:hlink>
        <a:srgbClr val="00AAFF"/>
      </a:hlink>
      <a:folHlink>
        <a:srgbClr val="99DD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Цвет 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A2896"/>
      </a:accent1>
      <a:accent2>
        <a:srgbClr val="00AAFF"/>
      </a:accent2>
      <a:accent3>
        <a:srgbClr val="F1CC56"/>
      </a:accent3>
      <a:accent4>
        <a:srgbClr val="78B397"/>
      </a:accent4>
      <a:accent5>
        <a:srgbClr val="D6E08D"/>
      </a:accent5>
      <a:accent6>
        <a:srgbClr val="EA6B50"/>
      </a:accent6>
      <a:hlink>
        <a:srgbClr val="00AAFF"/>
      </a:hlink>
      <a:folHlink>
        <a:srgbClr val="99DD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5452</TotalTime>
  <Words>1395</Words>
  <Application>Microsoft Office PowerPoint</Application>
  <PresentationFormat>Широкоэкранный</PresentationFormat>
  <Paragraphs>249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Segoe UI Symbol</vt:lpstr>
      <vt:lpstr>Symbol</vt:lpstr>
      <vt:lpstr>Times New Roman</vt:lpstr>
      <vt:lpstr>VTB Group Cond</vt:lpstr>
      <vt:lpstr>VTB Group Cond Light</vt:lpstr>
      <vt:lpstr>Wingdings</vt:lpstr>
      <vt:lpstr>Тема Office</vt:lpstr>
      <vt:lpstr>1_Тема Office</vt:lpstr>
      <vt:lpstr>2_Тема Office</vt:lpstr>
      <vt:lpstr>Антикризисные меры поддержки и Банковские продукты для клиентов малого бизнеса</vt:lpstr>
      <vt:lpstr>кредитные каникулы</vt:lpstr>
      <vt:lpstr>Программа льготного кредитования Московской области</vt:lpstr>
      <vt:lpstr>Программа стимулирования кредитования МСП (программа 4)</vt:lpstr>
      <vt:lpstr>Программа льготного Фондирования ЦБ</vt:lpstr>
      <vt:lpstr>Программа льготного кредитования с/х производителей (МСХ РФ)</vt:lpstr>
      <vt:lpstr>Программа Минэкономразвития РФ (1764) </vt:lpstr>
      <vt:lpstr>Гарантии</vt:lpstr>
      <vt:lpstr>Специальные условия по Расчетно-кассовому обслуживанию</vt:lpstr>
      <vt:lpstr>ДЕПОЗИТЫ ЮРИДИЧЕСКИХ ЛИЦ</vt:lpstr>
      <vt:lpstr>ЗАРПЛАТНЫЙ ПРОЕКТ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user</cp:lastModifiedBy>
  <cp:revision>464</cp:revision>
  <cp:lastPrinted>2019-11-06T16:32:49Z</cp:lastPrinted>
  <dcterms:created xsi:type="dcterms:W3CDTF">2017-11-14T14:42:55Z</dcterms:created>
  <dcterms:modified xsi:type="dcterms:W3CDTF">2022-03-17T08:50:07Z</dcterms:modified>
</cp:coreProperties>
</file>